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3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2" r:id="rId37"/>
    <p:sldId id="291" r:id="rId38"/>
    <p:sldId id="279" r:id="rId39"/>
    <p:sldId id="294" r:id="rId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835" autoAdjust="0"/>
  </p:normalViewPr>
  <p:slideViewPr>
    <p:cSldViewPr>
      <p:cViewPr varScale="1">
        <p:scale>
          <a:sx n="79" d="100"/>
          <a:sy n="79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E382-B0CF-41E8-84E4-70FDE29E845D}" type="datetimeFigureOut">
              <a:rPr lang="el-GR" smtClean="0"/>
              <a:t>6/5/2015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B736-90BA-46D8-ACAB-4065ADD31356}" type="slidenum">
              <a:rPr lang="el-GR" smtClean="0"/>
              <a:t>‹#›</a:t>
            </a:fld>
            <a:endParaRPr lang="el-G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E382-B0CF-41E8-84E4-70FDE29E845D}" type="datetimeFigureOut">
              <a:rPr lang="el-GR" smtClean="0"/>
              <a:t>6/5/2015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B736-90BA-46D8-ACAB-4065ADD313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E382-B0CF-41E8-84E4-70FDE29E845D}" type="datetimeFigureOut">
              <a:rPr lang="el-GR" smtClean="0"/>
              <a:t>6/5/2015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B736-90BA-46D8-ACAB-4065ADD313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E382-B0CF-41E8-84E4-70FDE29E845D}" type="datetimeFigureOut">
              <a:rPr lang="el-GR" smtClean="0"/>
              <a:t>6/5/2015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B736-90BA-46D8-ACAB-4065ADD313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E382-B0CF-41E8-84E4-70FDE29E845D}" type="datetimeFigureOut">
              <a:rPr lang="el-GR" smtClean="0"/>
              <a:t>6/5/2015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CAAB736-90BA-46D8-ACAB-4065ADD31356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E382-B0CF-41E8-84E4-70FDE29E845D}" type="datetimeFigureOut">
              <a:rPr lang="el-GR" smtClean="0"/>
              <a:t>6/5/2015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B736-90BA-46D8-ACAB-4065ADD313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E382-B0CF-41E8-84E4-70FDE29E845D}" type="datetimeFigureOut">
              <a:rPr lang="el-GR" smtClean="0"/>
              <a:t>6/5/2015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B736-90BA-46D8-ACAB-4065ADD313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E382-B0CF-41E8-84E4-70FDE29E845D}" type="datetimeFigureOut">
              <a:rPr lang="el-GR" smtClean="0"/>
              <a:t>6/5/2015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B736-90BA-46D8-ACAB-4065ADD313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E382-B0CF-41E8-84E4-70FDE29E845D}" type="datetimeFigureOut">
              <a:rPr lang="el-GR" smtClean="0"/>
              <a:t>6/5/2015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B736-90BA-46D8-ACAB-4065ADD313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E382-B0CF-41E8-84E4-70FDE29E845D}" type="datetimeFigureOut">
              <a:rPr lang="el-GR" smtClean="0"/>
              <a:t>6/5/2015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B736-90BA-46D8-ACAB-4065ADD313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E382-B0CF-41E8-84E4-70FDE29E845D}" type="datetimeFigureOut">
              <a:rPr lang="el-GR" smtClean="0"/>
              <a:t>6/5/2015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B736-90BA-46D8-ACAB-4065ADD313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0EE382-B0CF-41E8-84E4-70FDE29E845D}" type="datetimeFigureOut">
              <a:rPr lang="el-GR" smtClean="0"/>
              <a:t>6/5/2015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AAB736-90BA-46D8-ACAB-4065ADD31356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g-chem.org/yuuki/catenane/catenane_en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Mechanically Interlocked Molecular Systems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077072"/>
            <a:ext cx="6480720" cy="2088232"/>
          </a:xfrm>
        </p:spPr>
        <p:txBody>
          <a:bodyPr>
            <a:normAutofit/>
          </a:bodyPr>
          <a:lstStyle/>
          <a:p>
            <a:pPr algn="l"/>
            <a:r>
              <a:rPr lang="el-GR" sz="2200" dirty="0" smtClean="0"/>
              <a:t>Βαλινα Φουστανάκη</a:t>
            </a:r>
            <a:endParaRPr lang="en-US" sz="2200" dirty="0" smtClean="0"/>
          </a:p>
          <a:p>
            <a:pPr algn="l"/>
            <a:r>
              <a:rPr lang="el-GR" sz="2200" dirty="0" smtClean="0"/>
              <a:t>Α.Μ  831</a:t>
            </a:r>
          </a:p>
          <a:p>
            <a:pPr algn="l"/>
            <a:r>
              <a:rPr lang="el-GR" sz="2200" dirty="0" smtClean="0"/>
              <a:t>Υπεύθυνος καθηγητης</a:t>
            </a:r>
            <a:r>
              <a:rPr lang="en-US" sz="2200" dirty="0" smtClean="0"/>
              <a:t>:</a:t>
            </a:r>
            <a:r>
              <a:rPr lang="el-GR" sz="2200" dirty="0" smtClean="0"/>
              <a:t> Κουτσολέλος Αθανάσιος</a:t>
            </a:r>
          </a:p>
          <a:p>
            <a:pPr algn="l"/>
            <a:r>
              <a:rPr lang="el-GR" sz="2200" dirty="0" smtClean="0"/>
              <a:t>Μάθημα</a:t>
            </a:r>
            <a:r>
              <a:rPr lang="en-US" sz="2200" dirty="0" smtClean="0"/>
              <a:t>:</a:t>
            </a:r>
            <a:r>
              <a:rPr lang="el-GR" sz="2200" dirty="0" smtClean="0"/>
              <a:t> Μακροκυκλικά και υπερμοριακά συστήματα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52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el-GR" dirty="0" smtClean="0"/>
              <a:t>Δεσμοί Υδρογόνου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4896544" cy="5328592"/>
          </a:xfrm>
        </p:spPr>
        <p:txBody>
          <a:bodyPr>
            <a:normAutofit fontScale="85000" lnSpcReduction="20000"/>
          </a:bodyPr>
          <a:lstStyle/>
          <a:p>
            <a:r>
              <a:rPr lang="el-GR" sz="2200" dirty="0" smtClean="0"/>
              <a:t>Αυτοί δεσμοί εμφανίζονται στα ροταξάνια και κατενάνια</a:t>
            </a:r>
          </a:p>
          <a:p>
            <a:r>
              <a:rPr lang="el-GR" sz="2200" dirty="0" smtClean="0"/>
              <a:t>Γενικότερα, δεσμούς υδρογόνου μπορείς να εντοπίσεις σε κατενάνια που εμπεριέχουν μακροκυκλικά μόρια , με ομάδες αμιδίων και αιθερομάδων (πχ κυκλικόι αιθέρες</a:t>
            </a:r>
            <a:r>
              <a:rPr lang="el-GR" sz="2400" dirty="0" smtClean="0"/>
              <a:t>)</a:t>
            </a:r>
          </a:p>
          <a:p>
            <a:r>
              <a:rPr lang="en-US" sz="2200" dirty="0" smtClean="0"/>
              <a:t>F</a:t>
            </a:r>
            <a:r>
              <a:rPr lang="el-GR" sz="2200" dirty="0" smtClean="0"/>
              <a:t>. </a:t>
            </a:r>
            <a:r>
              <a:rPr lang="en-US" sz="2200" dirty="0" err="1" smtClean="0"/>
              <a:t>Vogtle</a:t>
            </a:r>
            <a:r>
              <a:rPr lang="en-US" sz="2200" dirty="0" smtClean="0"/>
              <a:t> </a:t>
            </a:r>
            <a:r>
              <a:rPr lang="el-GR" sz="2200" dirty="0" smtClean="0"/>
              <a:t>και οι συνεργάτες του 199</a:t>
            </a:r>
            <a:r>
              <a:rPr lang="en-US" sz="2200" dirty="0" smtClean="0"/>
              <a:t>5:</a:t>
            </a:r>
            <a:r>
              <a:rPr lang="el-GR" sz="2200" dirty="0" smtClean="0"/>
              <a:t>  1</a:t>
            </a:r>
            <a:r>
              <a:rPr lang="el-GR" sz="2200" baseline="30000" dirty="0" smtClean="0"/>
              <a:t>η</a:t>
            </a:r>
            <a:r>
              <a:rPr lang="el-GR" sz="2200" dirty="0" smtClean="0"/>
              <a:t> σύνθεση ροταξανίου του οποίου τα δυο μακροκυκλικά συγκρατούνται με δεσμούς υδρογόνου. Απόδοση 81%</a:t>
            </a:r>
          </a:p>
          <a:p>
            <a:r>
              <a:rPr lang="el-GR" sz="2400" dirty="0" smtClean="0"/>
              <a:t>Η αντίδραση πραγματοποιήθηκε  με βάση την αντίδραση του φαινολικού ανιόντος  </a:t>
            </a:r>
            <a:r>
              <a:rPr lang="el-GR" sz="2400" b="1" dirty="0" smtClean="0"/>
              <a:t>1, </a:t>
            </a:r>
            <a:r>
              <a:rPr lang="en-US" sz="2400" dirty="0" smtClean="0"/>
              <a:t>stopper</a:t>
            </a:r>
          </a:p>
          <a:p>
            <a:r>
              <a:rPr lang="el-GR" sz="2400" dirty="0"/>
              <a:t>και το τετραλακταμικό </a:t>
            </a:r>
            <a:r>
              <a:rPr lang="el-GR" sz="2400" dirty="0" smtClean="0"/>
              <a:t>μόριο</a:t>
            </a:r>
            <a:r>
              <a:rPr lang="el-GR" sz="2400" b="1" dirty="0" smtClean="0"/>
              <a:t> </a:t>
            </a:r>
            <a:r>
              <a:rPr lang="el-GR" sz="2400" b="1" dirty="0"/>
              <a:t>2</a:t>
            </a:r>
            <a:r>
              <a:rPr lang="el-GR" sz="2400" dirty="0"/>
              <a:t>, που αποτελεί </a:t>
            </a:r>
            <a:r>
              <a:rPr lang="el-GR" sz="2400" dirty="0" smtClean="0"/>
              <a:t>ετερο-κυκλοφάνιο</a:t>
            </a:r>
            <a:endParaRPr lang="en-US" sz="2400" dirty="0" smtClean="0"/>
          </a:p>
          <a:p>
            <a:r>
              <a:rPr lang="el-GR" sz="2800" dirty="0" smtClean="0"/>
              <a:t> </a:t>
            </a:r>
            <a:r>
              <a:rPr lang="el-GR" sz="2200" dirty="0"/>
              <a:t>υπερμοριακή δομή </a:t>
            </a:r>
            <a:r>
              <a:rPr lang="el-GR" sz="2200" b="1" dirty="0"/>
              <a:t>4</a:t>
            </a:r>
            <a:r>
              <a:rPr lang="el-GR" sz="2200" dirty="0"/>
              <a:t>, </a:t>
            </a:r>
            <a:r>
              <a:rPr lang="el-GR" sz="2200" dirty="0" smtClean="0"/>
              <a:t>αποτέλεσε </a:t>
            </a:r>
            <a:r>
              <a:rPr lang="el-GR" sz="2200" dirty="0"/>
              <a:t>το πρόδρομο μόριο για την σύνθεση 2-ροταξανίου μέσω μιας </a:t>
            </a:r>
            <a:r>
              <a:rPr lang="en-US" sz="2200" dirty="0"/>
              <a:t>S</a:t>
            </a:r>
            <a:r>
              <a:rPr lang="el-GR" sz="2200" baseline="-25000" dirty="0"/>
              <a:t>Ν </a:t>
            </a:r>
            <a:r>
              <a:rPr lang="el-GR" sz="2200" dirty="0"/>
              <a:t> αντίδρασης με ένα γραμμικό  ηλεκτρονιόφιλο μόριο </a:t>
            </a:r>
            <a:r>
              <a:rPr lang="el-GR" sz="2200" b="1" dirty="0"/>
              <a:t>3.</a:t>
            </a:r>
            <a:endParaRPr lang="el-GR" sz="22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l-GR" sz="2400" dirty="0" smtClean="0"/>
          </a:p>
          <a:p>
            <a:endParaRPr lang="el-GR" sz="2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744416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934" y="4472739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7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Αλληλεπίδραση δοτη-δέκτη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Τέτοι</a:t>
            </a:r>
            <a:r>
              <a:rPr lang="en-US" sz="2200" dirty="0" smtClean="0"/>
              <a:t>o</a:t>
            </a:r>
            <a:r>
              <a:rPr lang="el-GR" sz="2200" dirty="0" smtClean="0"/>
              <a:t>υ είδους αλληλεπιδράσεις συναντώνται σε ροταξάνια και κατενάνια</a:t>
            </a:r>
          </a:p>
          <a:p>
            <a:r>
              <a:rPr lang="el-GR" sz="2200" dirty="0" smtClean="0"/>
              <a:t>Τα δομικά τους συστατικά είναι ομάδες πλούσιες σε π-ηλεκτρόνια </a:t>
            </a:r>
          </a:p>
          <a:p>
            <a:r>
              <a:rPr lang="el-GR" sz="2200" dirty="0" smtClean="0"/>
              <a:t>Αποτελούν σημαντική κατηγορία μη πολικών αλληλεπιδράσεων</a:t>
            </a:r>
          </a:p>
          <a:p>
            <a:r>
              <a:rPr lang="el-GR" sz="2200" dirty="0"/>
              <a:t>Το πρώτο υπερμοριακό σύμπλεγμα το οποίο συντέθηκε ήταν το δικατιον της 1,1 </a:t>
            </a:r>
            <a:r>
              <a:rPr lang="el-GR" sz="2200" dirty="0" smtClean="0"/>
              <a:t>διμέθυλο-4,4-διπυριδίνης (</a:t>
            </a:r>
            <a:r>
              <a:rPr lang="en-US" sz="2200" dirty="0" err="1" smtClean="0"/>
              <a:t>paraquat</a:t>
            </a:r>
            <a:r>
              <a:rPr lang="en-US" sz="2200" dirty="0" smtClean="0"/>
              <a:t>)</a:t>
            </a:r>
            <a:r>
              <a:rPr lang="el-GR" sz="2200" dirty="0" smtClean="0"/>
              <a:t> </a:t>
            </a:r>
            <a:r>
              <a:rPr lang="el-GR" sz="2200" dirty="0"/>
              <a:t>το οποίο έχει μελετηθεί ως δέκτης ηλεκτρονίων, λόγω ύπαρξης 2 ιοντων τεταρτοταγούς αζώτου με ομάδες δότες ηλεκτρονίων υδροκινόνης.</a:t>
            </a:r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6575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Donor</a:t>
            </a:r>
            <a:r>
              <a:rPr lang="el-GR" b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acceptor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pseudorotaxanes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3"/>
            <a:ext cx="7776864" cy="3600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H </a:t>
            </a:r>
            <a:r>
              <a:rPr lang="el-GR" sz="2200" dirty="0" smtClean="0"/>
              <a:t>συναρμολόγηση </a:t>
            </a:r>
            <a:r>
              <a:rPr lang="el-GR" sz="2200" dirty="0"/>
              <a:t>που στηρίζεται σε </a:t>
            </a:r>
            <a:r>
              <a:rPr lang="en-US" sz="2200" dirty="0"/>
              <a:t>donor</a:t>
            </a:r>
            <a:r>
              <a:rPr lang="el-GR" sz="2200" dirty="0"/>
              <a:t>/</a:t>
            </a:r>
            <a:r>
              <a:rPr lang="en-US" sz="2200" dirty="0"/>
              <a:t>acceptor</a:t>
            </a:r>
            <a:r>
              <a:rPr lang="el-GR" sz="2200" dirty="0"/>
              <a:t>  </a:t>
            </a:r>
            <a:r>
              <a:rPr lang="en-US" sz="2200" dirty="0" err="1"/>
              <a:t>tamplate</a:t>
            </a:r>
            <a:r>
              <a:rPr lang="el-GR" sz="2200" dirty="0"/>
              <a:t>- </a:t>
            </a:r>
            <a:r>
              <a:rPr lang="en-US" sz="2200" dirty="0"/>
              <a:t>directed synthesis </a:t>
            </a:r>
            <a:endParaRPr lang="en-US" sz="2200" dirty="0" smtClean="0"/>
          </a:p>
          <a:p>
            <a:r>
              <a:rPr lang="el-GR" sz="2200" dirty="0" smtClean="0"/>
              <a:t>Ξεκινάει με αντιστοίχηση </a:t>
            </a:r>
            <a:r>
              <a:rPr lang="el-GR" sz="2200" dirty="0"/>
              <a:t>του πλούσιου, με π-ηλεκτρόνια, μακροκυκλικού με  το φτωχό, σε π-ηλεκτρόνια γραμμικό με την προοπτική το γραμμικό  να περάσει μέσα απο το μακροκυκλικό σχηματίζοντας ψευδοροταξάνη</a:t>
            </a:r>
            <a:r>
              <a:rPr lang="el-GR" sz="2200" dirty="0" smtClean="0"/>
              <a:t>.</a:t>
            </a:r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7573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r>
              <a:rPr lang="el-GR" sz="2200" dirty="0"/>
              <a:t>Ο ηλεκτρονιακά πλούσιος </a:t>
            </a:r>
            <a:r>
              <a:rPr lang="en-US" sz="2200" dirty="0"/>
              <a:t>polyether host</a:t>
            </a:r>
            <a:r>
              <a:rPr lang="el-GR" sz="2200" dirty="0"/>
              <a:t>, </a:t>
            </a:r>
            <a:r>
              <a:rPr lang="en-US" sz="2200" dirty="0" err="1"/>
              <a:t>bis</a:t>
            </a:r>
            <a:r>
              <a:rPr lang="el-GR" sz="2200" dirty="0"/>
              <a:t> –</a:t>
            </a:r>
            <a:r>
              <a:rPr lang="en-US" sz="2200" dirty="0"/>
              <a:t>p</a:t>
            </a:r>
            <a:r>
              <a:rPr lang="el-GR" sz="2200" dirty="0"/>
              <a:t>-</a:t>
            </a:r>
            <a:r>
              <a:rPr lang="en-US" sz="2200" dirty="0" err="1"/>
              <a:t>phenylene</a:t>
            </a:r>
            <a:r>
              <a:rPr lang="el-GR" sz="2200" dirty="0"/>
              <a:t> (34)</a:t>
            </a:r>
            <a:r>
              <a:rPr lang="en-US" sz="2200" dirty="0"/>
              <a:t>crown</a:t>
            </a:r>
            <a:r>
              <a:rPr lang="el-GR" sz="2200" dirty="0"/>
              <a:t>-10- (</a:t>
            </a:r>
            <a:r>
              <a:rPr lang="en-US" sz="2200" dirty="0"/>
              <a:t>BPP</a:t>
            </a:r>
            <a:r>
              <a:rPr lang="el-GR" sz="2200" dirty="0"/>
              <a:t>34</a:t>
            </a:r>
            <a:r>
              <a:rPr lang="en-US" sz="2200" dirty="0"/>
              <a:t>C</a:t>
            </a:r>
            <a:r>
              <a:rPr lang="el-GR" sz="2200" dirty="0"/>
              <a:t>10), δεσμέυει το δικατιόν που είναι  φτωχο σε </a:t>
            </a:r>
            <a:r>
              <a:rPr lang="el-GR" sz="2200" dirty="0" smtClean="0"/>
              <a:t>π-ηλεκτρονια</a:t>
            </a:r>
          </a:p>
          <a:p>
            <a:r>
              <a:rPr lang="el-GR" sz="2200" dirty="0" smtClean="0"/>
              <a:t> Η συναρμολόγηση μπορεί </a:t>
            </a:r>
            <a:r>
              <a:rPr lang="el-GR" sz="2200" dirty="0"/>
              <a:t>να γίνει και αντίστροφα , </a:t>
            </a:r>
            <a:r>
              <a:rPr lang="el-GR" sz="2200" dirty="0" smtClean="0"/>
              <a:t>όπου </a:t>
            </a:r>
            <a:r>
              <a:rPr lang="el-GR" sz="2200" dirty="0"/>
              <a:t>το μακροκυκλικό παρασκευάζεται απο </a:t>
            </a:r>
            <a:r>
              <a:rPr lang="en-US" sz="2200" dirty="0" err="1"/>
              <a:t>paraquat</a:t>
            </a:r>
            <a:r>
              <a:rPr lang="en-US" sz="2200" dirty="0"/>
              <a:t> </a:t>
            </a:r>
            <a:r>
              <a:rPr lang="el-GR" sz="2200" dirty="0"/>
              <a:t>μονάδες  και τα είδη των </a:t>
            </a:r>
            <a:r>
              <a:rPr lang="en-US" sz="2200" dirty="0"/>
              <a:t>guests </a:t>
            </a:r>
            <a:r>
              <a:rPr lang="el-GR" sz="2200" dirty="0"/>
              <a:t>είναι σε μια ομάδα υδροκινόνης αποτελούμενη απο αλυσίδες αιθυλενογλυκόλης.</a:t>
            </a:r>
          </a:p>
          <a:p>
            <a:endParaRPr lang="el-GR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6696744" cy="211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7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Donor</a:t>
            </a:r>
            <a:r>
              <a:rPr lang="el-GR" b="1" dirty="0"/>
              <a:t> /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Acceptor</a:t>
            </a:r>
            <a:r>
              <a:rPr lang="el-GR" b="1" dirty="0"/>
              <a:t> [2]-</a:t>
            </a:r>
            <a:r>
              <a:rPr lang="en-US" b="1" dirty="0" err="1"/>
              <a:t>catenanes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5"/>
            <a:ext cx="8229600" cy="3600400"/>
          </a:xfrm>
        </p:spPr>
        <p:txBody>
          <a:bodyPr>
            <a:normAutofit lnSpcReduction="10000"/>
          </a:bodyPr>
          <a:lstStyle/>
          <a:p>
            <a:r>
              <a:rPr lang="el-GR" sz="2200" dirty="0"/>
              <a:t>Α</a:t>
            </a:r>
            <a:r>
              <a:rPr lang="el-GR" sz="2200" dirty="0" smtClean="0"/>
              <a:t>νάμειξη </a:t>
            </a:r>
            <a:r>
              <a:rPr lang="el-GR" sz="2200" dirty="0"/>
              <a:t>ενός διαλύματος ακετονιτριλίου με ΒΒ</a:t>
            </a:r>
            <a:r>
              <a:rPr lang="en-US" sz="2200" dirty="0"/>
              <a:t>P</a:t>
            </a:r>
            <a:r>
              <a:rPr lang="el-GR" sz="2200" dirty="0"/>
              <a:t>34</a:t>
            </a:r>
            <a:r>
              <a:rPr lang="en-US" sz="2200" dirty="0"/>
              <a:t>C</a:t>
            </a:r>
            <a:r>
              <a:rPr lang="el-GR" sz="2200" dirty="0"/>
              <a:t>10 (δοτης </a:t>
            </a:r>
            <a:r>
              <a:rPr lang="el-GR" sz="2200" dirty="0" smtClean="0"/>
              <a:t>ηλεκτρονιων),  </a:t>
            </a:r>
            <a:r>
              <a:rPr lang="el-GR" sz="2200" dirty="0"/>
              <a:t>με  </a:t>
            </a:r>
            <a:r>
              <a:rPr lang="el-GR" sz="2200" dirty="0" smtClean="0"/>
              <a:t>1,4-</a:t>
            </a:r>
            <a:r>
              <a:rPr lang="en-US" sz="2200" dirty="0" err="1"/>
              <a:t>bis</a:t>
            </a:r>
            <a:r>
              <a:rPr lang="el-GR" sz="2200" dirty="0"/>
              <a:t>(</a:t>
            </a:r>
            <a:r>
              <a:rPr lang="en-US" sz="2200" dirty="0" err="1"/>
              <a:t>bromomethyl</a:t>
            </a:r>
            <a:r>
              <a:rPr lang="el-GR" sz="2200" dirty="0"/>
              <a:t>)</a:t>
            </a:r>
            <a:r>
              <a:rPr lang="en-US" sz="2200" dirty="0"/>
              <a:t>benzene </a:t>
            </a:r>
            <a:r>
              <a:rPr lang="el-GR" sz="2200" dirty="0"/>
              <a:t>και </a:t>
            </a:r>
            <a:r>
              <a:rPr lang="en-US" sz="2200" dirty="0" err="1"/>
              <a:t>bipyridinium</a:t>
            </a:r>
            <a:r>
              <a:rPr lang="en-US" sz="2200" dirty="0"/>
              <a:t>  </a:t>
            </a:r>
            <a:r>
              <a:rPr lang="en-US" sz="2200" dirty="0" err="1"/>
              <a:t>dication</a:t>
            </a:r>
            <a:r>
              <a:rPr lang="en-US" sz="2200" dirty="0"/>
              <a:t> </a:t>
            </a:r>
            <a:endParaRPr lang="el-GR" sz="2200" dirty="0" smtClean="0"/>
          </a:p>
          <a:p>
            <a:r>
              <a:rPr lang="el-GR" sz="2200" dirty="0"/>
              <a:t>Α</a:t>
            </a:r>
            <a:r>
              <a:rPr lang="el-GR" sz="2200" dirty="0" smtClean="0"/>
              <a:t>ρχικά </a:t>
            </a:r>
            <a:r>
              <a:rPr lang="el-GR" sz="2200" dirty="0"/>
              <a:t>αντίδραση του </a:t>
            </a:r>
            <a:r>
              <a:rPr lang="en-US" sz="2200" dirty="0" err="1"/>
              <a:t>bipyridinium</a:t>
            </a:r>
            <a:r>
              <a:rPr lang="en-US" sz="2200" dirty="0"/>
              <a:t> </a:t>
            </a:r>
            <a:r>
              <a:rPr lang="en-US" sz="2200" dirty="0" err="1"/>
              <a:t>dication</a:t>
            </a:r>
            <a:r>
              <a:rPr lang="en-US" sz="2200" dirty="0"/>
              <a:t> </a:t>
            </a:r>
            <a:r>
              <a:rPr lang="el-GR" sz="2200" dirty="0"/>
              <a:t>με </a:t>
            </a:r>
            <a:r>
              <a:rPr lang="el-GR" sz="2200" dirty="0" smtClean="0"/>
              <a:t>το </a:t>
            </a:r>
            <a:r>
              <a:rPr lang="en-US" sz="2200" dirty="0" err="1" smtClean="0"/>
              <a:t>bis</a:t>
            </a:r>
            <a:r>
              <a:rPr lang="el-GR" sz="2200" dirty="0"/>
              <a:t>(</a:t>
            </a:r>
            <a:r>
              <a:rPr lang="en-US" sz="2200" dirty="0" err="1"/>
              <a:t>bromomethyl</a:t>
            </a:r>
            <a:r>
              <a:rPr lang="el-GR" sz="2200" dirty="0"/>
              <a:t>)</a:t>
            </a:r>
            <a:r>
              <a:rPr lang="en-US" sz="2200" dirty="0"/>
              <a:t>benzene </a:t>
            </a:r>
            <a:endParaRPr lang="el-GR" sz="2200" dirty="0" smtClean="0"/>
          </a:p>
          <a:p>
            <a:r>
              <a:rPr lang="el-GR" sz="2200" dirty="0"/>
              <a:t>Τ</a:t>
            </a:r>
            <a:r>
              <a:rPr lang="el-GR" sz="2200" dirty="0" smtClean="0"/>
              <a:t>ο τρικατιον που σχηματίζεται περνα </a:t>
            </a:r>
            <a:r>
              <a:rPr lang="el-GR" sz="2200" dirty="0"/>
              <a:t>μεσα απο το μακροκυκλικό και σχηματίζεται έτσι η </a:t>
            </a:r>
            <a:r>
              <a:rPr lang="el-GR" sz="2200" dirty="0" smtClean="0"/>
              <a:t>ψευδοροταξάνη</a:t>
            </a:r>
            <a:endParaRPr lang="el-GR" sz="2400" dirty="0"/>
          </a:p>
          <a:p>
            <a:r>
              <a:rPr lang="el-GR" sz="2200" dirty="0"/>
              <a:t>τα τμήματα της υδροκινόνης ευθυγραμμίζονατι έτσι ώστε  οι </a:t>
            </a:r>
            <a:r>
              <a:rPr lang="en-US" sz="2200" dirty="0"/>
              <a:t>template</a:t>
            </a:r>
            <a:r>
              <a:rPr lang="el-GR" sz="2200" dirty="0"/>
              <a:t> τελικοί δεσμοί να οδηγήσουν σε κυκλοποιήση του CBPQT4+ cyclophane</a:t>
            </a:r>
            <a:r>
              <a:rPr lang="el-GR" sz="2200" dirty="0" smtClean="0"/>
              <a:t>. </a:t>
            </a:r>
            <a:r>
              <a:rPr lang="el-GR" sz="2200" dirty="0"/>
              <a:t>Α</a:t>
            </a:r>
            <a:r>
              <a:rPr lang="el-GR" sz="2200" dirty="0" smtClean="0"/>
              <a:t>πόδοση </a:t>
            </a:r>
            <a:r>
              <a:rPr lang="el-GR" sz="2200" dirty="0"/>
              <a:t>70%.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53136"/>
            <a:ext cx="6552728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9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Donor/</a:t>
            </a:r>
            <a:r>
              <a:rPr lang="en-US" dirty="0" err="1" smtClean="0"/>
              <a:t>Acceptos</a:t>
            </a:r>
            <a:r>
              <a:rPr lang="en-US" dirty="0" smtClean="0"/>
              <a:t> [2]-</a:t>
            </a:r>
            <a:r>
              <a:rPr lang="en-US" dirty="0" err="1" smtClean="0"/>
              <a:t>rotaxanes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880319"/>
          </a:xfrm>
        </p:spPr>
        <p:txBody>
          <a:bodyPr>
            <a:normAutofit fontScale="85000" lnSpcReduction="20000"/>
          </a:bodyPr>
          <a:lstStyle/>
          <a:p>
            <a:r>
              <a:rPr lang="el-GR" sz="2200" dirty="0"/>
              <a:t>Ο προτεινόμενος μηχανισμός </a:t>
            </a:r>
            <a:r>
              <a:rPr lang="en-US" sz="2200" dirty="0"/>
              <a:t>template</a:t>
            </a:r>
            <a:r>
              <a:rPr lang="el-GR" sz="2200" dirty="0"/>
              <a:t> –</a:t>
            </a:r>
            <a:r>
              <a:rPr lang="en-US" sz="2200" dirty="0"/>
              <a:t>directed synthesis </a:t>
            </a:r>
            <a:r>
              <a:rPr lang="el-GR" sz="2200" dirty="0"/>
              <a:t>για [2]-</a:t>
            </a:r>
            <a:r>
              <a:rPr lang="en-US" sz="2200" dirty="0" err="1" smtClean="0"/>
              <a:t>rotaxane</a:t>
            </a:r>
            <a:endParaRPr lang="el-GR" sz="2200" dirty="0"/>
          </a:p>
          <a:p>
            <a:r>
              <a:rPr lang="el-GR" sz="2200" dirty="0"/>
              <a:t>Α</a:t>
            </a:r>
            <a:r>
              <a:rPr lang="el-GR" sz="2200" dirty="0" smtClean="0"/>
              <a:t>ρχικά αντιδρά το  </a:t>
            </a:r>
            <a:r>
              <a:rPr lang="en-US" sz="2200" dirty="0" err="1"/>
              <a:t>bispyridinium</a:t>
            </a:r>
            <a:r>
              <a:rPr lang="en-US" sz="2200" dirty="0"/>
              <a:t> </a:t>
            </a:r>
            <a:r>
              <a:rPr lang="en-US" sz="2200" dirty="0" err="1"/>
              <a:t>dication</a:t>
            </a:r>
            <a:r>
              <a:rPr lang="el-GR" sz="2200" dirty="0"/>
              <a:t>, με το 1,4-</a:t>
            </a:r>
            <a:r>
              <a:rPr lang="en-US" sz="2200" dirty="0" err="1"/>
              <a:t>bis</a:t>
            </a:r>
            <a:r>
              <a:rPr lang="el-GR" sz="2200" dirty="0"/>
              <a:t>(</a:t>
            </a:r>
            <a:r>
              <a:rPr lang="en-US" sz="2200" dirty="0" err="1"/>
              <a:t>bromomethyl</a:t>
            </a:r>
            <a:r>
              <a:rPr lang="el-GR" sz="2200" dirty="0"/>
              <a:t>)</a:t>
            </a:r>
            <a:r>
              <a:rPr lang="en-US" sz="2200" dirty="0"/>
              <a:t>benzene </a:t>
            </a:r>
            <a:r>
              <a:rPr lang="el-GR" sz="2200" dirty="0"/>
              <a:t>για τον σχηματισμό μιας μονάδας </a:t>
            </a:r>
            <a:r>
              <a:rPr lang="en-US" sz="2200" dirty="0" err="1"/>
              <a:t>bipyridinium</a:t>
            </a:r>
            <a:r>
              <a:rPr lang="en-US" sz="2200" dirty="0"/>
              <a:t> </a:t>
            </a:r>
            <a:endParaRPr lang="el-GR" sz="2200" dirty="0" smtClean="0"/>
          </a:p>
          <a:p>
            <a:r>
              <a:rPr lang="el-GR" sz="2400" dirty="0" smtClean="0"/>
              <a:t> </a:t>
            </a:r>
            <a:r>
              <a:rPr lang="el-GR" sz="2200" dirty="0" smtClean="0"/>
              <a:t>Η </a:t>
            </a:r>
            <a:r>
              <a:rPr lang="en-US" sz="2200" dirty="0" err="1" smtClean="0"/>
              <a:t>bipyridinium</a:t>
            </a:r>
            <a:r>
              <a:rPr lang="en-US" sz="2200" dirty="0" smtClean="0"/>
              <a:t> </a:t>
            </a:r>
            <a:r>
              <a:rPr lang="el-GR" sz="2200" dirty="0" smtClean="0"/>
              <a:t> συσχετίζεται </a:t>
            </a:r>
            <a:r>
              <a:rPr lang="el-GR" sz="2200" dirty="0"/>
              <a:t>ισχυρά με το γραμμικό </a:t>
            </a:r>
            <a:r>
              <a:rPr lang="el-GR" sz="2200" dirty="0" smtClean="0"/>
              <a:t>μόριο,ενας </a:t>
            </a:r>
            <a:r>
              <a:rPr lang="el-GR" sz="2200" dirty="0"/>
              <a:t>αιθέρας που περιέχει 2 ομάδες υδροκινόνης ( 2 σταθμούς υδροκινόνης)στην κοιλότητα του οποίου είναι περασμένο το γραμμικό μόριο. </a:t>
            </a:r>
            <a:endParaRPr lang="el-GR" sz="2200" dirty="0" smtClean="0"/>
          </a:p>
          <a:p>
            <a:r>
              <a:rPr lang="el-GR" sz="2400" dirty="0" smtClean="0"/>
              <a:t> </a:t>
            </a:r>
            <a:r>
              <a:rPr lang="el-GR" sz="2200" dirty="0" smtClean="0"/>
              <a:t>Αυτό το σύμπλοκο </a:t>
            </a:r>
            <a:r>
              <a:rPr lang="el-GR" sz="2200" dirty="0"/>
              <a:t>οδηγεί στην κυκλοποιήση του </a:t>
            </a:r>
            <a:r>
              <a:rPr lang="en-US" sz="2200" dirty="0"/>
              <a:t>CBPQ</a:t>
            </a:r>
            <a:r>
              <a:rPr lang="el-GR" sz="2200" dirty="0"/>
              <a:t>4+ δακτυλίου για τον σχηματισμό </a:t>
            </a:r>
            <a:r>
              <a:rPr lang="el-GR" sz="2200" dirty="0" smtClean="0"/>
              <a:t>[2]-ροταξάνης.Απόδοση </a:t>
            </a:r>
            <a:r>
              <a:rPr lang="el-GR" sz="2200" dirty="0"/>
              <a:t>32%.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7200800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7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Η χαμηλή </a:t>
            </a:r>
            <a:r>
              <a:rPr lang="el-GR" sz="2200" dirty="0"/>
              <a:t>απόδοση οφείλεται ίσως σε λιγότερο </a:t>
            </a:r>
            <a:r>
              <a:rPr lang="en-US" sz="2200" dirty="0"/>
              <a:t>pre</a:t>
            </a:r>
            <a:r>
              <a:rPr lang="el-GR" sz="2200" dirty="0"/>
              <a:t>-</a:t>
            </a:r>
            <a:r>
              <a:rPr lang="en-US" sz="2200" dirty="0"/>
              <a:t>organized template</a:t>
            </a:r>
            <a:r>
              <a:rPr lang="el-GR" sz="2200" dirty="0"/>
              <a:t> , από οτι στην περίπτωση σύνθεσης του [2]-</a:t>
            </a:r>
            <a:r>
              <a:rPr lang="en-US" sz="2200" dirty="0" err="1" smtClean="0"/>
              <a:t>catenane</a:t>
            </a:r>
            <a:endParaRPr lang="el-GR" sz="2200" dirty="0" smtClean="0"/>
          </a:p>
          <a:p>
            <a:r>
              <a:rPr lang="el-GR" sz="2200" dirty="0"/>
              <a:t>Στην περίπτωση της [2]-</a:t>
            </a:r>
            <a:r>
              <a:rPr lang="en-US" sz="2200" dirty="0" err="1"/>
              <a:t>rotaxane</a:t>
            </a:r>
            <a:r>
              <a:rPr lang="el-GR" sz="2200" dirty="0"/>
              <a:t>, ο αλτήρας στο διάλυμα NH4PF6, θα υπάρχει σε πολλές διαφορετικές διαμορφώσεις εως οτου έρθει αντιμέτωπο με το </a:t>
            </a:r>
            <a:r>
              <a:rPr lang="en-US" sz="2200" dirty="0" err="1"/>
              <a:t>tetracationic</a:t>
            </a:r>
            <a:r>
              <a:rPr lang="en-US" sz="2200" dirty="0"/>
              <a:t> </a:t>
            </a:r>
            <a:r>
              <a:rPr lang="el-GR" sz="2200" dirty="0" smtClean="0"/>
              <a:t>προδρομο του </a:t>
            </a:r>
            <a:r>
              <a:rPr lang="el-GR" sz="2200" dirty="0"/>
              <a:t>CBPQT4+ και προκαλέσει αναδίπλωση</a:t>
            </a:r>
            <a:r>
              <a:rPr lang="el-GR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05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Και στα δυο συστημάτα συνθεσης </a:t>
            </a:r>
            <a:r>
              <a:rPr lang="el-GR" sz="2200" dirty="0" smtClean="0"/>
              <a:t>οι υπεύθυνες αλλήλεπιδράσεις για </a:t>
            </a:r>
            <a:r>
              <a:rPr lang="el-GR" sz="2200" dirty="0"/>
              <a:t>τη σταθερότητα του </a:t>
            </a:r>
            <a:r>
              <a:rPr lang="el-GR" sz="2200" dirty="0" smtClean="0"/>
              <a:t>συμπλόκου είναι 2 ειδών</a:t>
            </a:r>
            <a:r>
              <a:rPr lang="en-US" sz="2200" dirty="0" smtClean="0"/>
              <a:t>:</a:t>
            </a:r>
            <a:endParaRPr lang="el-GR" sz="2200" dirty="0"/>
          </a:p>
          <a:p>
            <a:pPr>
              <a:buFont typeface="Wingdings" pitchFamily="2" charset="2"/>
              <a:buChar char="ü"/>
            </a:pPr>
            <a:r>
              <a:rPr lang="el-GR" sz="2200" dirty="0"/>
              <a:t>οι π-π αλληλεπιδράσεις μεταξύ των συμπληρωματικών αρωματικών συστημάτων</a:t>
            </a:r>
          </a:p>
          <a:p>
            <a:pPr>
              <a:buFont typeface="Wingdings" pitchFamily="2" charset="2"/>
              <a:buChar char="ü"/>
            </a:pPr>
            <a:r>
              <a:rPr lang="el-GR" sz="2200" dirty="0"/>
              <a:t>αφετέρου οι δεσμοί </a:t>
            </a:r>
            <a:r>
              <a:rPr lang="en-US" sz="2200" dirty="0"/>
              <a:t>H</a:t>
            </a:r>
            <a:r>
              <a:rPr lang="el-GR" sz="2200" dirty="0"/>
              <a:t> μεταξύ των ατόμων </a:t>
            </a:r>
            <a:r>
              <a:rPr lang="en-US" sz="2200" dirty="0"/>
              <a:t>O</a:t>
            </a:r>
            <a:r>
              <a:rPr lang="el-GR" sz="2200" dirty="0"/>
              <a:t> , του πολυαιθέρα και των α-υδρογόνων του διπυριδινιου. </a:t>
            </a:r>
          </a:p>
          <a:p>
            <a:r>
              <a:rPr lang="el-GR" sz="2200" dirty="0"/>
              <a:t>Τα υπερμοριακά αυτά συστήματα εμφανίζουν σχετικά υψηλές σταθερές σταθερότητας (</a:t>
            </a:r>
            <a:r>
              <a:rPr lang="en-US" sz="2200" dirty="0" err="1"/>
              <a:t>K</a:t>
            </a:r>
            <a:r>
              <a:rPr lang="en-US" sz="2200" baseline="-25000" dirty="0" err="1"/>
              <a:t>sta</a:t>
            </a:r>
            <a:r>
              <a:rPr lang="el-GR" sz="2200" dirty="0"/>
              <a:t>) , οι οποίες αποδίδονται στον συνδιασμό αυτών των 2 ασθενών αλληλεπιδράσεων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317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Δεσμοί Συναρμογής Ιόντων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096344"/>
          </a:xfrm>
        </p:spPr>
        <p:txBody>
          <a:bodyPr>
            <a:normAutofit fontScale="92500" lnSpcReduction="20000"/>
          </a:bodyPr>
          <a:lstStyle/>
          <a:p>
            <a:r>
              <a:rPr lang="el-GR" sz="2200" dirty="0" smtClean="0"/>
              <a:t>Αυτή η </a:t>
            </a:r>
            <a:r>
              <a:rPr lang="el-GR" sz="2200" dirty="0"/>
              <a:t>κατηγορία δεσμών, συγκρατούν τα επιμέρους τμήματα ενός ροταξανίου ή ενος κατενανίου </a:t>
            </a:r>
            <a:r>
              <a:rPr lang="el-GR" sz="2200" dirty="0" smtClean="0"/>
              <a:t>ενωμένα</a:t>
            </a:r>
          </a:p>
          <a:p>
            <a:r>
              <a:rPr lang="el-GR" sz="2200" dirty="0"/>
              <a:t>Α</a:t>
            </a:r>
            <a:r>
              <a:rPr lang="el-GR" sz="2200" dirty="0" smtClean="0"/>
              <a:t>ναφέρεται </a:t>
            </a:r>
            <a:r>
              <a:rPr lang="el-GR" sz="2200" dirty="0"/>
              <a:t>στη δημιουργία κατάλληλου </a:t>
            </a:r>
            <a:r>
              <a:rPr lang="el-GR" sz="2200" dirty="0" smtClean="0"/>
              <a:t>συμπλόκου, </a:t>
            </a:r>
            <a:r>
              <a:rPr lang="el-GR" sz="2200" dirty="0"/>
              <a:t>ενός μεταλλοκατιόντος (</a:t>
            </a:r>
            <a:r>
              <a:rPr lang="en-US" sz="2200" dirty="0"/>
              <a:t>Li</a:t>
            </a:r>
            <a:r>
              <a:rPr lang="el-GR" sz="2200" dirty="0"/>
              <a:t>, </a:t>
            </a:r>
            <a:r>
              <a:rPr lang="en-US" sz="2200" dirty="0"/>
              <a:t>Co</a:t>
            </a:r>
            <a:r>
              <a:rPr lang="el-GR" sz="2200" dirty="0"/>
              <a:t>,</a:t>
            </a:r>
            <a:r>
              <a:rPr lang="en-US" sz="2200" dirty="0"/>
              <a:t>Fe</a:t>
            </a:r>
            <a:r>
              <a:rPr lang="el-GR" sz="2200" dirty="0"/>
              <a:t>,</a:t>
            </a:r>
            <a:r>
              <a:rPr lang="en-US" sz="2200" dirty="0"/>
              <a:t>Ni</a:t>
            </a:r>
            <a:r>
              <a:rPr lang="el-GR" sz="2200" dirty="0"/>
              <a:t>, </a:t>
            </a:r>
            <a:r>
              <a:rPr lang="en-US" sz="2200" dirty="0"/>
              <a:t>Cu</a:t>
            </a:r>
            <a:r>
              <a:rPr lang="el-GR" sz="2200" dirty="0"/>
              <a:t>, </a:t>
            </a:r>
            <a:r>
              <a:rPr lang="en-US" sz="2200" dirty="0"/>
              <a:t>Zn</a:t>
            </a:r>
            <a:r>
              <a:rPr lang="el-GR" sz="2200" dirty="0"/>
              <a:t>, </a:t>
            </a:r>
            <a:r>
              <a:rPr lang="en-US" sz="2200" dirty="0"/>
              <a:t>Ag</a:t>
            </a:r>
            <a:r>
              <a:rPr lang="el-GR" sz="2200" dirty="0"/>
              <a:t>, </a:t>
            </a:r>
            <a:r>
              <a:rPr lang="en-US" sz="2200" dirty="0"/>
              <a:t>Cd </a:t>
            </a:r>
            <a:r>
              <a:rPr lang="el-GR" sz="2200" dirty="0"/>
              <a:t>ή και Η)με ομάδες και των δυο μακροκυκλικών μορίων που δρουν ως υποκαταστάτες για τα εν λόγω μεταλλοκατιόντα</a:t>
            </a:r>
            <a:r>
              <a:rPr lang="el-GR" sz="2400" dirty="0"/>
              <a:t>. </a:t>
            </a:r>
            <a:endParaRPr lang="el-GR" sz="2400" dirty="0" smtClean="0"/>
          </a:p>
          <a:p>
            <a:r>
              <a:rPr lang="el-GR" sz="2200" dirty="0"/>
              <a:t>Τετοιες ομάδες είναι συνήθως ομάδες που εμπεριέχουν μονήρες ζεύγος ηλεκτρονίων πχ  φαινανθρολίνη</a:t>
            </a:r>
            <a:r>
              <a:rPr lang="el-GR" sz="2200" dirty="0" smtClean="0"/>
              <a:t>.</a:t>
            </a:r>
          </a:p>
          <a:p>
            <a:r>
              <a:rPr lang="el-GR" sz="2200" dirty="0"/>
              <a:t>Η</a:t>
            </a:r>
            <a:r>
              <a:rPr lang="el-GR" sz="2200" dirty="0" smtClean="0"/>
              <a:t> </a:t>
            </a:r>
            <a:r>
              <a:rPr lang="el-GR" sz="2200" dirty="0"/>
              <a:t>αλλαγή βαθμίδας ενός μεταλλοκατιόντος προκαλεί αλλαγή στον αριθμός συναρμογής του και εν τέλει στη μεταβολή της διαμόρφωσης του κατενανίου ή της ροταξάνης.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77072"/>
            <a:ext cx="5256583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681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Μέθοδοι Συνθεσης ροταξανίων :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/>
              <a:t>Υπάρχουν τουλάχιστων 3 διαφορετικοι μηχανισμοί που μπορούν να </a:t>
            </a:r>
            <a:r>
              <a:rPr lang="el-GR" sz="2200" dirty="0" smtClean="0"/>
              <a:t>προσδιοριστούν </a:t>
            </a:r>
            <a:r>
              <a:rPr lang="el-GR" sz="2200" dirty="0"/>
              <a:t>απόλυτα. </a:t>
            </a:r>
            <a:endParaRPr lang="el-GR" sz="2200" dirty="0" smtClean="0"/>
          </a:p>
          <a:p>
            <a:endParaRPr lang="el-GR" sz="2200" dirty="0"/>
          </a:p>
          <a:p>
            <a:pPr marL="0" indent="0">
              <a:buNone/>
            </a:pPr>
            <a:endParaRPr lang="el-GR" sz="2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6336704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38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στα κατενάνια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fontScale="92500"/>
          </a:bodyPr>
          <a:lstStyle/>
          <a:p>
            <a:r>
              <a:rPr lang="el-GR" sz="2200" dirty="0" smtClean="0"/>
              <a:t>Ενώσεις από δακτυλίους που συνδέονται μηχανικά μεταξύ τους και όχι χημικά.</a:t>
            </a:r>
          </a:p>
          <a:p>
            <a:r>
              <a:rPr lang="el-GR" sz="2200" dirty="0" smtClean="0"/>
              <a:t>Ο δεσμός μεταξύ των δακτυλίων ονομάστηκε </a:t>
            </a:r>
            <a:r>
              <a:rPr lang="el-GR" sz="2200" i="1" dirty="0" smtClean="0"/>
              <a:t>΄΄μηχανικός δεσ</a:t>
            </a:r>
            <a:r>
              <a:rPr lang="el-GR" sz="2200" i="1" dirty="0"/>
              <a:t>μ</a:t>
            </a:r>
            <a:r>
              <a:rPr lang="el-GR" sz="2200" i="1" dirty="0" smtClean="0"/>
              <a:t>ός΄΄</a:t>
            </a:r>
          </a:p>
          <a:p>
            <a:r>
              <a:rPr lang="el-GR" sz="2200" dirty="0" smtClean="0"/>
              <a:t>Για να διαχωριστούν πρέπει να σπάσει ο ομοιοπολικός δεσμός των μακροκυκλικών συστημάτων παρόλο που δεν υφίσταται χημικός δεσμός μεταξύ των δακτυλίων.</a:t>
            </a:r>
          </a:p>
          <a:p>
            <a:r>
              <a:rPr lang="el-GR" sz="2200" dirty="0" smtClean="0"/>
              <a:t>Οι δομικές και λειτουργικές ιδιότητες των </a:t>
            </a:r>
            <a:r>
              <a:rPr lang="en-US" sz="2200" dirty="0" smtClean="0"/>
              <a:t> mechanically interlocked  compounds , </a:t>
            </a:r>
            <a:r>
              <a:rPr lang="el-GR" sz="2200" dirty="0" smtClean="0"/>
              <a:t>διαφέρουν σημαντικά απο εκείνες των συστατικών τους, απο τα οποία αποτελούνται.</a:t>
            </a:r>
          </a:p>
          <a:p>
            <a:r>
              <a:rPr lang="el-GR" sz="2200" dirty="0" smtClean="0"/>
              <a:t>Στην οικογένεια των κατενανίων ανήκουν</a:t>
            </a:r>
            <a:r>
              <a:rPr lang="en-US" sz="2200" dirty="0" smtClean="0"/>
              <a:t>:</a:t>
            </a:r>
            <a:endParaRPr lang="el-GR" sz="2200" dirty="0" smtClean="0"/>
          </a:p>
          <a:p>
            <a:pPr>
              <a:buFont typeface="Wingdings" pitchFamily="2" charset="2"/>
              <a:buChar char="ü"/>
            </a:pPr>
            <a:r>
              <a:rPr lang="el-GR" sz="2200" dirty="0" smtClean="0"/>
              <a:t> </a:t>
            </a:r>
            <a:r>
              <a:rPr lang="en-US" sz="2200" dirty="0" err="1"/>
              <a:t>R</a:t>
            </a:r>
            <a:r>
              <a:rPr lang="en-US" sz="2200" dirty="0" err="1" smtClean="0"/>
              <a:t>otaxanes</a:t>
            </a:r>
            <a:r>
              <a:rPr lang="en-US" sz="22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Molecular knots </a:t>
            </a:r>
            <a:r>
              <a:rPr lang="el-GR" sz="2200" dirty="0" smtClean="0"/>
              <a:t>ή</a:t>
            </a:r>
            <a:r>
              <a:rPr lang="en-US" sz="2200" dirty="0" smtClean="0"/>
              <a:t> </a:t>
            </a:r>
            <a:r>
              <a:rPr lang="en-US" sz="2200" dirty="0" err="1" smtClean="0"/>
              <a:t>knotane</a:t>
            </a:r>
            <a:endParaRPr lang="en-US" sz="2200" dirty="0" smtClean="0"/>
          </a:p>
          <a:p>
            <a:pPr>
              <a:buFont typeface="Wingdings" pitchFamily="2" charset="2"/>
              <a:buChar char="ü"/>
            </a:pPr>
            <a:r>
              <a:rPr lang="en-US" sz="2200" dirty="0" err="1" smtClean="0"/>
              <a:t>Borromean</a:t>
            </a:r>
            <a:r>
              <a:rPr lang="en-US" sz="2200" dirty="0" smtClean="0"/>
              <a:t> rings  </a:t>
            </a:r>
          </a:p>
          <a:p>
            <a:pPr algn="ctr"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ü"/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9455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4824536" cy="57606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200" b="1" i="1" dirty="0" smtClean="0"/>
              <a:t>Μέθοδος </a:t>
            </a:r>
            <a:r>
              <a:rPr lang="en-US" sz="2200" b="1" i="1" dirty="0" smtClean="0"/>
              <a:t>threading </a:t>
            </a:r>
            <a:r>
              <a:rPr lang="el-GR" sz="2200" b="1" i="1" dirty="0"/>
              <a:t>ή </a:t>
            </a:r>
            <a:r>
              <a:rPr lang="en-US" sz="2200" b="1" i="1" dirty="0"/>
              <a:t>stoppering</a:t>
            </a:r>
            <a:r>
              <a:rPr lang="el-GR" sz="2200" b="1" i="1" dirty="0" smtClean="0"/>
              <a:t>.</a:t>
            </a:r>
          </a:p>
          <a:p>
            <a:r>
              <a:rPr lang="el-GR" sz="2200" dirty="0" smtClean="0"/>
              <a:t>Σχηματισμός </a:t>
            </a:r>
            <a:r>
              <a:rPr lang="en-US" sz="2200" dirty="0" err="1"/>
              <a:t>pseudorotaxane</a:t>
            </a:r>
            <a:r>
              <a:rPr lang="el-GR" sz="2200" dirty="0"/>
              <a:t> , όπου ένα γραμμικό μόριο αντιδρά με ένα κυκλικό και στη συνέχεια τα άκρα του γραμμικούς αντιδρούν με ογκώδεις </a:t>
            </a:r>
            <a:r>
              <a:rPr lang="en-US" sz="2200" dirty="0" smtClean="0"/>
              <a:t>stoppers</a:t>
            </a:r>
            <a:endParaRPr lang="el-GR" sz="2200" dirty="0" smtClean="0"/>
          </a:p>
          <a:p>
            <a:r>
              <a:rPr lang="el-GR" sz="2200" dirty="0" smtClean="0"/>
              <a:t>Σχηματισμός [2]-</a:t>
            </a:r>
            <a:r>
              <a:rPr lang="en-US" sz="2200" dirty="0" err="1" smtClean="0"/>
              <a:t>rotaxane</a:t>
            </a:r>
            <a:r>
              <a:rPr lang="en-US" sz="2200" dirty="0" smtClean="0"/>
              <a:t> </a:t>
            </a:r>
            <a:r>
              <a:rPr lang="el-GR" sz="2200" dirty="0" smtClean="0"/>
              <a:t>με μακροκυκλικό μόριο α-κυκλοδεξτρίνη</a:t>
            </a:r>
          </a:p>
          <a:p>
            <a:r>
              <a:rPr lang="el-GR" sz="2200" dirty="0"/>
              <a:t>Π</a:t>
            </a:r>
            <a:r>
              <a:rPr lang="el-GR" sz="2200" dirty="0" smtClean="0"/>
              <a:t>ολυμεθυλενίου </a:t>
            </a:r>
            <a:r>
              <a:rPr lang="el-GR" sz="2200" dirty="0"/>
              <a:t>με καρβοξυλικό οξύ συνδέεται μέσω ενός τετρασθενούς αζώτου με μια μονάδα φεροκενίου ώστε να αποτελέσει  ένα ομόλογο αμιδίου απο τα </a:t>
            </a:r>
            <a:r>
              <a:rPr lang="en-US" sz="2200" dirty="0"/>
              <a:t>stopper </a:t>
            </a:r>
            <a:r>
              <a:rPr lang="el-GR" sz="2200" dirty="0"/>
              <a:t>του 2-ροταξανιου</a:t>
            </a:r>
            <a:r>
              <a:rPr lang="el-GR" sz="2200" dirty="0" smtClean="0"/>
              <a:t>.</a:t>
            </a:r>
          </a:p>
          <a:p>
            <a:r>
              <a:rPr lang="el-GR" sz="2200" dirty="0"/>
              <a:t>Το αλλο </a:t>
            </a:r>
            <a:r>
              <a:rPr lang="en-US" sz="2200" dirty="0"/>
              <a:t>stopper </a:t>
            </a:r>
            <a:r>
              <a:rPr lang="el-GR" sz="2200" dirty="0"/>
              <a:t>προέρχεται απο το 5 αμινο- 2 –ναφθυλοσουλφονικό κάλιο, το οποίο αντικδρα με το καρβοξυλικό οξύ , για τον σχηματισμό αμιδιου. </a:t>
            </a:r>
            <a:endParaRPr lang="el-GR" sz="2200" dirty="0" smtClean="0"/>
          </a:p>
          <a:p>
            <a:r>
              <a:rPr lang="el-GR" sz="2200" dirty="0" smtClean="0"/>
              <a:t>Η αντίδραση πραγματοποιείται σε δ/μα νερού που περιέχει την α-κυκλοδεξτρίνη</a:t>
            </a:r>
            <a:endParaRPr lang="el-GR" sz="2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744416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830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i="1" dirty="0" smtClean="0"/>
              <a:t>Μέθοδος </a:t>
            </a:r>
            <a:r>
              <a:rPr lang="en-US" sz="2200" b="1" i="1" dirty="0" smtClean="0"/>
              <a:t>slipping</a:t>
            </a:r>
            <a:r>
              <a:rPr lang="el-GR" sz="2200" b="1" i="1" dirty="0" smtClean="0"/>
              <a:t>.</a:t>
            </a:r>
            <a:endParaRPr lang="el-GR" sz="2200" i="1" dirty="0" smtClean="0"/>
          </a:p>
          <a:p>
            <a:r>
              <a:rPr lang="el-GR" sz="2200" dirty="0"/>
              <a:t>Ξεκινώντας απο ένα γραμμικό μόριο με ακραίους ογωδεις υποκαταστάτες </a:t>
            </a:r>
            <a:endParaRPr lang="el-GR" sz="2200" dirty="0" smtClean="0"/>
          </a:p>
          <a:p>
            <a:r>
              <a:rPr lang="el-GR" sz="2200" dirty="0" smtClean="0"/>
              <a:t>Και μέσω </a:t>
            </a:r>
            <a:r>
              <a:rPr lang="el-GR" sz="2200" dirty="0"/>
              <a:t>της αντίδρασης του με ένα μακροκυκλικό μόριο επιτυγχάνεται διολίσθιση του πρώτου δια μέσου του δεύτερου</a:t>
            </a:r>
            <a:r>
              <a:rPr lang="el-GR" sz="2200" dirty="0" smtClean="0"/>
              <a:t>.</a:t>
            </a:r>
          </a:p>
          <a:p>
            <a:r>
              <a:rPr lang="el-GR" sz="2200" dirty="0" smtClean="0"/>
              <a:t> Θα πρέπει </a:t>
            </a:r>
            <a:r>
              <a:rPr lang="el-GR" sz="2200" dirty="0"/>
              <a:t>ο δεσμός που συγκρατεί το κυκλικό μόριο να είναι εφικτό να το κρατήσει σταθερά στη συγκεκριμένη θέση , ώστε να μην είναι δυνατή η θερμοδυναμικά διασπασή του.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816424" cy="2250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089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i="1" dirty="0"/>
              <a:t>Μέθοδος </a:t>
            </a:r>
            <a:r>
              <a:rPr lang="en-US" sz="2200" b="1" i="1" dirty="0" smtClean="0"/>
              <a:t>clipping</a:t>
            </a:r>
            <a:endParaRPr lang="el-GR" sz="2200" b="1" i="1" dirty="0"/>
          </a:p>
          <a:p>
            <a:r>
              <a:rPr lang="el-GR" sz="2200" dirty="0"/>
              <a:t>Ξεκινά απο ένα γραμμικό μόριο στα άκρα του οποίου βρίσκονται 2 ογκώδεις </a:t>
            </a:r>
            <a:r>
              <a:rPr lang="el-GR" sz="2200" dirty="0" smtClean="0"/>
              <a:t>υποκαταστάτες</a:t>
            </a:r>
          </a:p>
          <a:p>
            <a:r>
              <a:rPr lang="el-GR" sz="2200" dirty="0"/>
              <a:t>Κ</a:t>
            </a:r>
            <a:r>
              <a:rPr lang="el-GR" sz="2200" dirty="0" smtClean="0"/>
              <a:t>αι </a:t>
            </a:r>
            <a:r>
              <a:rPr lang="el-GR" sz="2200" dirty="0"/>
              <a:t>απο ένα μακρομόριο το οποίο με κατάλληλη προεργασία μετατρέπεται σε μακροκυκλικό μόριο , το οποίο στη συνέχεια εγκλείει στο εσωτερικό του άξονα του γραμμικού μορίου</a:t>
            </a:r>
            <a:r>
              <a:rPr lang="el-GR" sz="2400" dirty="0"/>
              <a:t>. </a:t>
            </a:r>
          </a:p>
          <a:p>
            <a:pPr lvl="0"/>
            <a:r>
              <a:rPr lang="el-GR" sz="2200" dirty="0"/>
              <a:t>Μειονέκτημα αυτής της μεθόδου είναι ότι δεν είναι εφικτή η σύνθεση ροταξανίων κυκλοδεξτρίνων λόγω μη δυνατης διάνοιξης της κυκλοδεξτρίνης.</a:t>
            </a:r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049097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40160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Ξεκινώντας απο  γραμμικού τύπου μόριο</a:t>
            </a:r>
          </a:p>
          <a:p>
            <a:r>
              <a:rPr lang="el-GR" sz="2200" dirty="0" smtClean="0"/>
              <a:t>Αντιδρά με το ημιτελές μακροκυκλικό μέσω της επίδρασης του με α,α΄-δίβρωμο-π-ξυλένιο παράγεται ροταξάνιο 14%.</a:t>
            </a:r>
            <a:endParaRPr lang="el-GR" sz="22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264696" cy="3645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532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Πρ</a:t>
            </a:r>
            <a:r>
              <a:rPr lang="el-GR" dirty="0"/>
              <a:t>ό</a:t>
            </a:r>
            <a:r>
              <a:rPr lang="el-GR" b="1" dirty="0" smtClean="0"/>
              <a:t>σφατα</a:t>
            </a:r>
            <a:r>
              <a:rPr lang="el-GR" b="1" dirty="0"/>
              <a:t>.....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496944" cy="2880320"/>
          </a:xfrm>
        </p:spPr>
        <p:txBody>
          <a:bodyPr>
            <a:normAutofit fontScale="85000" lnSpcReduction="20000"/>
          </a:bodyPr>
          <a:lstStyle/>
          <a:p>
            <a:r>
              <a:rPr lang="el-GR" sz="2200" dirty="0" smtClean="0"/>
              <a:t>Αναπτύχθηκε η σύνθεση </a:t>
            </a:r>
            <a:r>
              <a:rPr lang="en-US" sz="2200" dirty="0" smtClean="0"/>
              <a:t>TTF/DNP</a:t>
            </a:r>
            <a:r>
              <a:rPr lang="el-GR" sz="2200" dirty="0" smtClean="0"/>
              <a:t> </a:t>
            </a:r>
            <a:r>
              <a:rPr lang="en-US" sz="2200" dirty="0" err="1" smtClean="0"/>
              <a:t>rotaxanes</a:t>
            </a:r>
            <a:r>
              <a:rPr lang="en-US" sz="2200" dirty="0" smtClean="0"/>
              <a:t>  </a:t>
            </a:r>
            <a:r>
              <a:rPr lang="el-GR" sz="2200" dirty="0" smtClean="0"/>
              <a:t>με εισαγωγή  </a:t>
            </a:r>
            <a:r>
              <a:rPr lang="en-US" sz="2200" dirty="0" smtClean="0"/>
              <a:t>Cu(I) </a:t>
            </a:r>
            <a:endParaRPr lang="el-GR" sz="2200" dirty="0" smtClean="0"/>
          </a:p>
          <a:p>
            <a:r>
              <a:rPr lang="el-GR" sz="2200" dirty="0" smtClean="0"/>
              <a:t>Καταλυόμενη με 1,3διπολική κυκλοπροσθήκη </a:t>
            </a:r>
            <a:r>
              <a:rPr lang="en-US" sz="2400" dirty="0" err="1" smtClean="0"/>
              <a:t>Huisgen</a:t>
            </a:r>
            <a:endParaRPr lang="el-GR" sz="2400" dirty="0"/>
          </a:p>
          <a:p>
            <a:r>
              <a:rPr lang="en-US" sz="2200" dirty="0" err="1"/>
              <a:t>Diazide</a:t>
            </a:r>
            <a:r>
              <a:rPr lang="el-GR" sz="2200" dirty="0"/>
              <a:t>-</a:t>
            </a:r>
            <a:r>
              <a:rPr lang="en-US" sz="2200" dirty="0"/>
              <a:t>terminated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dioxynaphthalene</a:t>
            </a:r>
            <a:r>
              <a:rPr lang="en-US" sz="2200" dirty="0"/>
              <a:t> </a:t>
            </a:r>
            <a:r>
              <a:rPr lang="el-GR" sz="2200" dirty="0" smtClean="0"/>
              <a:t>(</a:t>
            </a:r>
            <a:r>
              <a:rPr lang="en-US" sz="2200" dirty="0" smtClean="0"/>
              <a:t>DNP)</a:t>
            </a:r>
            <a:r>
              <a:rPr lang="el-GR" sz="2200" dirty="0" smtClean="0"/>
              <a:t> περνάει μέσα απο τον δακτύλιο CBPQT4+ σχηματίζοντας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pseudorotaxane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200" dirty="0" smtClean="0"/>
              <a:t>Αυτή σταθεροποιείται </a:t>
            </a:r>
            <a:r>
              <a:rPr lang="el-GR" sz="2200" dirty="0"/>
              <a:t>με αλληλεπιδράσεις μεταξύ των  </a:t>
            </a:r>
            <a:r>
              <a:rPr lang="en-US" sz="2200" dirty="0" err="1"/>
              <a:t>tetracationic</a:t>
            </a:r>
            <a:r>
              <a:rPr lang="en-US" sz="2200" dirty="0"/>
              <a:t> </a:t>
            </a:r>
            <a:r>
              <a:rPr lang="en-US" sz="2200" dirty="0" err="1"/>
              <a:t>cyclophane</a:t>
            </a:r>
            <a:r>
              <a:rPr lang="en-US" sz="2200" dirty="0"/>
              <a:t> </a:t>
            </a:r>
            <a:r>
              <a:rPr lang="el-GR" sz="2200" dirty="0"/>
              <a:t>και </a:t>
            </a:r>
            <a:r>
              <a:rPr lang="en-US" sz="2200" dirty="0"/>
              <a:t>DNP</a:t>
            </a:r>
            <a:r>
              <a:rPr lang="el-GR" sz="2200" dirty="0"/>
              <a:t> που υπάρχουν στο νήμα</a:t>
            </a:r>
            <a:r>
              <a:rPr lang="el-GR" sz="2400" dirty="0"/>
              <a:t>. </a:t>
            </a:r>
            <a:endParaRPr lang="el-GR" sz="2400" dirty="0" smtClean="0"/>
          </a:p>
          <a:p>
            <a:r>
              <a:rPr lang="el-GR" sz="2200" dirty="0" smtClean="0"/>
              <a:t> Τέλος εισάγονται </a:t>
            </a:r>
            <a:r>
              <a:rPr lang="el-GR" sz="2200" dirty="0"/>
              <a:t>τα 2 ισοδύναμα </a:t>
            </a:r>
            <a:r>
              <a:rPr lang="en-US" sz="2200" dirty="0"/>
              <a:t>stoppers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alkyne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terminated </a:t>
            </a:r>
            <a:r>
              <a:rPr lang="el-GR" sz="2200" dirty="0"/>
              <a:t>υπο συνθήκες (CuSO4·5H2O, ascorbic acid</a:t>
            </a:r>
            <a:r>
              <a:rPr lang="el-GR" sz="2200" dirty="0" smtClean="0"/>
              <a:t>)</a:t>
            </a:r>
          </a:p>
          <a:p>
            <a:r>
              <a:rPr lang="el-GR" sz="2200" dirty="0"/>
              <a:t>προσέγγισης </a:t>
            </a:r>
            <a:r>
              <a:rPr lang="en-US" sz="2200" dirty="0"/>
              <a:t>threading </a:t>
            </a:r>
            <a:r>
              <a:rPr lang="el-GR" sz="2200" dirty="0"/>
              <a:t>–</a:t>
            </a:r>
            <a:r>
              <a:rPr lang="en-US" sz="2200" dirty="0"/>
              <a:t>followed by stoppering  </a:t>
            </a:r>
            <a:r>
              <a:rPr lang="el-GR" sz="2200" dirty="0"/>
              <a:t>οδήγησε σε επιθυμητό προϊόν 2-ροταξάνη σε απόδοση 60%.</a:t>
            </a:r>
          </a:p>
          <a:p>
            <a:endParaRPr lang="el-GR" sz="2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6336704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970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Εφαρμογές 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384376"/>
          </a:xfrm>
        </p:spPr>
        <p:txBody>
          <a:bodyPr/>
          <a:lstStyle/>
          <a:p>
            <a:pPr marL="137160" indent="0">
              <a:buNone/>
            </a:pPr>
            <a:r>
              <a:rPr lang="el-GR" sz="2200" dirty="0"/>
              <a:t>Τα 2 κατενανια και 2-ροταξάνες , έχου χρησιμοποιηθεί σε ενα ευρύ φάσμα εφαρμογών σε ποικίλα πεδία όπως </a:t>
            </a:r>
          </a:p>
          <a:p>
            <a:pPr lvl="0">
              <a:buFont typeface="Wingdings" pitchFamily="2" charset="2"/>
              <a:buChar char="Ø"/>
            </a:pPr>
            <a:r>
              <a:rPr lang="el-GR" sz="2200" dirty="0"/>
              <a:t>Στην </a:t>
            </a:r>
            <a:r>
              <a:rPr lang="el-GR" sz="2200" dirty="0" smtClean="0"/>
              <a:t>μοριακή ηλεκτρονική</a:t>
            </a:r>
            <a:endParaRPr lang="el-GR" sz="2200" dirty="0"/>
          </a:p>
          <a:p>
            <a:pPr lvl="0">
              <a:buFont typeface="Wingdings" pitchFamily="2" charset="2"/>
              <a:buChar char="Ø"/>
            </a:pPr>
            <a:r>
              <a:rPr lang="el-GR" sz="2200" dirty="0"/>
              <a:t>Ως </a:t>
            </a:r>
            <a:r>
              <a:rPr lang="en-US" sz="2200" dirty="0"/>
              <a:t>drug delivery</a:t>
            </a:r>
            <a:endParaRPr lang="el-GR" sz="2200" dirty="0"/>
          </a:p>
          <a:p>
            <a:pPr lvl="0">
              <a:buFont typeface="Wingdings" pitchFamily="2" charset="2"/>
              <a:buChar char="Ø"/>
            </a:pPr>
            <a:r>
              <a:rPr lang="el-GR" sz="2200" dirty="0"/>
              <a:t>Στους υγρούς κρυστάλλους </a:t>
            </a:r>
          </a:p>
          <a:p>
            <a:pPr lvl="0">
              <a:buFont typeface="Wingdings" pitchFamily="2" charset="2"/>
              <a:buChar char="Ø"/>
            </a:pPr>
            <a:r>
              <a:rPr lang="el-GR" sz="2200" dirty="0"/>
              <a:t>Και στις </a:t>
            </a:r>
            <a:r>
              <a:rPr lang="en-US" sz="2200" dirty="0"/>
              <a:t>RGB</a:t>
            </a:r>
            <a:r>
              <a:rPr lang="el-GR" sz="2200" dirty="0"/>
              <a:t> τεχνολογίες απεικόνισης</a:t>
            </a:r>
          </a:p>
          <a:p>
            <a:pPr>
              <a:buFont typeface="Wingdings" pitchFamily="2" charset="2"/>
              <a:buChar char="ü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4694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Στην Νανοτεχνολογια ως μοριακές μηχανές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528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Η νανοτεχνολογία είναι μια νεα επιστήμη που βρίσκει εφαρμογές σε πολλούς διαφορετικούς τομείς</a:t>
            </a:r>
          </a:p>
          <a:p>
            <a:r>
              <a:rPr lang="el-GR" sz="2200" dirty="0"/>
              <a:t> </a:t>
            </a:r>
            <a:r>
              <a:rPr lang="el-GR" sz="2200" dirty="0" smtClean="0"/>
              <a:t>Η νανοεπιστήμη και η νανοτεχνολογια περικλείουν θέματα, τα οποία προκύπτουν ως λογική συνέπεια της εξέλιξης της επιστήμης και της τεχνολογιας να ερευνά και να εργάζεται σε όλο και μικρότερη κλίμακα.</a:t>
            </a:r>
          </a:p>
          <a:p>
            <a:r>
              <a:rPr lang="el-GR" sz="2200" dirty="0" smtClean="0"/>
              <a:t>Οι εφαρμογές της νανοτεχνολογίας συναντώνται στα φωτοβολταϊκά,στα μικρά και νανο-ηλεκτρομηχανικα συστήματα MEMS </a:t>
            </a:r>
            <a:r>
              <a:rPr lang="el-GR" sz="2200" dirty="0"/>
              <a:t>(</a:t>
            </a:r>
            <a:r>
              <a:rPr lang="en-US" sz="2200" dirty="0"/>
              <a:t>micro electro mechanical systems</a:t>
            </a:r>
            <a:r>
              <a:rPr lang="el-GR" sz="2200" dirty="0"/>
              <a:t>) τα </a:t>
            </a:r>
            <a:r>
              <a:rPr lang="en-US" sz="2200" dirty="0"/>
              <a:t>NEMS</a:t>
            </a:r>
            <a:r>
              <a:rPr lang="el-GR" sz="2200" dirty="0"/>
              <a:t> (</a:t>
            </a:r>
            <a:r>
              <a:rPr lang="en-US" sz="2200" dirty="0"/>
              <a:t>Nano electro mechanical systems</a:t>
            </a:r>
            <a:r>
              <a:rPr lang="el-GR" sz="2200" dirty="0"/>
              <a:t>), τα ηλεκτρονικά συστήματα, συστήματα αποθήκευσης δεδομένων κ.α</a:t>
            </a:r>
          </a:p>
        </p:txBody>
      </p:sp>
    </p:spTree>
    <p:extLst>
      <p:ext uri="{BB962C8B-B14F-4D97-AF65-F5344CB8AC3E}">
        <p14:creationId xmlns:p14="http://schemas.microsoft.com/office/powerpoint/2010/main" val="3610723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Ροταξάνες ως μοριακοί διακόπτες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Τα τελευταία χρόνια έχει εκδηλωθεί ενδιαφέρον για την έρευνα των </a:t>
            </a:r>
            <a:r>
              <a:rPr lang="el-GR" sz="2200" dirty="0" smtClean="0"/>
              <a:t>ροταξανίων τα </a:t>
            </a:r>
            <a:r>
              <a:rPr lang="el-GR" sz="2200" dirty="0"/>
              <a:t>οποία θα μπορούσαν να λειτουργήσουν και ως μοριακοί διακόπτες</a:t>
            </a:r>
            <a:r>
              <a:rPr lang="el-GR" sz="2400" dirty="0" smtClean="0"/>
              <a:t>.</a:t>
            </a:r>
          </a:p>
          <a:p>
            <a:r>
              <a:rPr lang="el-GR" sz="2200" dirty="0"/>
              <a:t>Μ</a:t>
            </a:r>
            <a:r>
              <a:rPr lang="el-GR" sz="2200" dirty="0" smtClean="0"/>
              <a:t>οριακούς </a:t>
            </a:r>
            <a:r>
              <a:rPr lang="el-GR" sz="2200" dirty="0"/>
              <a:t>διακόπτες αναφερόμαστε κυρίως σε οργανικά μακρομόρια που υπο συγκεκριμένες συνθήκες λειτουργούν ως μοριακοί διακόπτες</a:t>
            </a:r>
            <a:r>
              <a:rPr lang="el-GR" sz="2200" dirty="0" smtClean="0"/>
              <a:t>.</a:t>
            </a:r>
          </a:p>
          <a:p>
            <a:r>
              <a:rPr lang="el-GR" sz="2200" dirty="0" smtClean="0"/>
              <a:t>Οι μοριακοί διακοπτες απαντώνται σε βιολογικούς οργανισμούς ,έχουν όμως συντεθεί και στο εργαστήριο και </a:t>
            </a:r>
            <a:r>
              <a:rPr lang="el-GR" sz="2200" dirty="0"/>
              <a:t>εκτιμάται οτι θα αποτελέσουν το κλειδί της επιτυχίας  των υπολογιστών του μέλλοντος των λεγόμενων </a:t>
            </a:r>
            <a:r>
              <a:rPr lang="el-GR" sz="2200" dirty="0" smtClean="0"/>
              <a:t>νανουπολογιστών</a:t>
            </a:r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690247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5040560" cy="5904696"/>
          </a:xfrm>
        </p:spPr>
        <p:txBody>
          <a:bodyPr>
            <a:normAutofit lnSpcReduction="10000"/>
          </a:bodyPr>
          <a:lstStyle/>
          <a:p>
            <a:r>
              <a:rPr lang="el-GR" sz="2200" dirty="0"/>
              <a:t>Η δομική τους αλλαγή αποτελεί και βασικη αρχη της λειτουργίας </a:t>
            </a:r>
            <a:r>
              <a:rPr lang="el-GR" sz="2200" dirty="0" smtClean="0"/>
              <a:t>τους. </a:t>
            </a:r>
            <a:r>
              <a:rPr lang="el-GR" sz="2200" dirty="0"/>
              <a:t>Τ</a:t>
            </a:r>
            <a:r>
              <a:rPr lang="el-GR" sz="2200" dirty="0" smtClean="0"/>
              <a:t>αξινομεί </a:t>
            </a:r>
            <a:r>
              <a:rPr lang="el-GR" sz="2200" dirty="0"/>
              <a:t>ένα ή περισσότερα εισερχομενα σήματα ξεκάθαρα </a:t>
            </a:r>
            <a:r>
              <a:rPr lang="en-US" sz="2200" dirty="0"/>
              <a:t>input</a:t>
            </a:r>
            <a:r>
              <a:rPr lang="el-GR" sz="2200" dirty="0"/>
              <a:t> και προβλέπει 1 ή περισσότερα </a:t>
            </a:r>
            <a:r>
              <a:rPr lang="en-US" sz="2200" dirty="0" smtClean="0"/>
              <a:t>output</a:t>
            </a:r>
            <a:endParaRPr lang="el-GR" sz="2200" dirty="0" smtClean="0"/>
          </a:p>
          <a:p>
            <a:r>
              <a:rPr lang="el-GR" sz="2200" dirty="0"/>
              <a:t>Η</a:t>
            </a:r>
            <a:r>
              <a:rPr lang="el-GR" sz="2200" dirty="0" smtClean="0"/>
              <a:t> </a:t>
            </a:r>
            <a:r>
              <a:rPr lang="el-GR" sz="2200" dirty="0"/>
              <a:t>αρχική κατάσταση του μορίου θα μπορούσε να θεωρηθεί ως ανοικτός διακόπτης και η τελική κλειστός διακόπτης</a:t>
            </a:r>
            <a:r>
              <a:rPr lang="el-GR" sz="2200" dirty="0" smtClean="0"/>
              <a:t>.</a:t>
            </a:r>
          </a:p>
          <a:p>
            <a:r>
              <a:rPr lang="el-GR" sz="2200" dirty="0"/>
              <a:t>Η εναλλαγη απο τη μια κατάσταση στην άλλη μπορεί να επιτευχθεί με διάφορους  τρόπους απο εξωτερικούς παράγοντες (</a:t>
            </a:r>
            <a:r>
              <a:rPr lang="en-US" sz="2200" dirty="0"/>
              <a:t>pH</a:t>
            </a:r>
            <a:r>
              <a:rPr lang="el-GR" sz="2200" dirty="0"/>
              <a:t>,ακτινοβόληση, οξειδοαναγωγικοί </a:t>
            </a:r>
            <a:r>
              <a:rPr lang="el-GR" sz="2200" dirty="0" smtClean="0"/>
              <a:t>παράγοντες ). </a:t>
            </a:r>
          </a:p>
          <a:p>
            <a:r>
              <a:rPr lang="el-GR" sz="2200" dirty="0"/>
              <a:t>Βασική προυπόθεση το σύστημα να μπορεί να επανέλθει στην αρχική του </a:t>
            </a:r>
            <a:r>
              <a:rPr lang="el-GR" sz="2200" dirty="0" smtClean="0"/>
              <a:t>κατάσταση</a:t>
            </a:r>
          </a:p>
          <a:p>
            <a:endParaRPr lang="el-GR" sz="2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168352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040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280920" cy="561666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l-GR" sz="2200" dirty="0" smtClean="0"/>
              <a:t>Τρεις </a:t>
            </a:r>
            <a:r>
              <a:rPr lang="el-GR" sz="2200" dirty="0"/>
              <a:t>διαφορετικοί τύποι ενδομοριακής κίνησης μπορούν να διακριθούν στα ροταξάνια.</a:t>
            </a:r>
          </a:p>
          <a:p>
            <a:pPr lvl="0"/>
            <a:r>
              <a:rPr lang="el-GR" sz="2200" dirty="0"/>
              <a:t>Το μακροκυκλικό μόριο μπορεί να υποβληθεί σε μετατόπιση κατά μήκος του άξονα, οριζόντια </a:t>
            </a:r>
            <a:r>
              <a:rPr lang="en-US" sz="2200" dirty="0"/>
              <a:t>shuttling</a:t>
            </a:r>
            <a:r>
              <a:rPr lang="el-GR" sz="2200" dirty="0"/>
              <a:t> κίνηση</a:t>
            </a:r>
          </a:p>
          <a:p>
            <a:pPr lvl="0"/>
            <a:r>
              <a:rPr lang="el-GR" sz="2200" dirty="0"/>
              <a:t>Η περιστροφική κίνηση του μακροκυκλικού  κατά μήκος του άξονα που αναφέρεται ως </a:t>
            </a:r>
            <a:r>
              <a:rPr lang="en-US" sz="2200" dirty="0" smtClean="0"/>
              <a:t>pirouetting</a:t>
            </a:r>
            <a:endParaRPr lang="el-GR" sz="2200" dirty="0" smtClean="0"/>
          </a:p>
          <a:p>
            <a:r>
              <a:rPr lang="el-GR" sz="2200" dirty="0"/>
              <a:t>Επίσης υπάρχει και η κίνηση </a:t>
            </a:r>
            <a:r>
              <a:rPr lang="en-US" sz="2200" dirty="0"/>
              <a:t>pivoting </a:t>
            </a:r>
            <a:r>
              <a:rPr lang="el-GR" sz="2200" dirty="0"/>
              <a:t>που εκφράζεται ως η αλλαγή της γωνίας  μεταξύ του άξονα  και στο επίπεδο του μακροκυκλικού μορίου</a:t>
            </a:r>
          </a:p>
          <a:p>
            <a:pPr lvl="0"/>
            <a:endParaRPr lang="el-GR" sz="2200" dirty="0"/>
          </a:p>
          <a:p>
            <a:endParaRPr lang="el-GR" sz="22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77073"/>
            <a:ext cx="4968552" cy="2080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842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atenane!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280831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borromean 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25146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kno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rotaxa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280831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131676"/>
            <a:ext cx="162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[2]-</a:t>
            </a:r>
            <a:r>
              <a:rPr lang="en-US" dirty="0" err="1" smtClean="0"/>
              <a:t>catenane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310485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[3]-</a:t>
            </a:r>
            <a:r>
              <a:rPr lang="en-US" dirty="0" err="1" smtClean="0"/>
              <a:t>catenane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62652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Borromean</a:t>
            </a:r>
            <a:r>
              <a:rPr lang="en-US" dirty="0" smtClean="0"/>
              <a:t> ring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6165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[2]-</a:t>
            </a:r>
            <a:r>
              <a:rPr lang="en-US" dirty="0" err="1" smtClean="0"/>
              <a:t>rotaxane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84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200" dirty="0"/>
              <a:t>Τα ροταξάνια  </a:t>
            </a:r>
            <a:r>
              <a:rPr lang="el-GR" sz="2200" dirty="0" smtClean="0"/>
              <a:t>μπορούν να </a:t>
            </a:r>
            <a:r>
              <a:rPr lang="el-GR" sz="2200" dirty="0"/>
              <a:t>περιέχουν </a:t>
            </a:r>
            <a:r>
              <a:rPr lang="el-GR" sz="2200" dirty="0" smtClean="0"/>
              <a:t> </a:t>
            </a:r>
            <a:r>
              <a:rPr lang="el-GR" sz="2200" dirty="0"/>
              <a:t>θέσεις σταθμούς, </a:t>
            </a:r>
            <a:r>
              <a:rPr lang="el-GR" sz="2200" dirty="0" smtClean="0"/>
              <a:t>έτσι ο </a:t>
            </a:r>
            <a:r>
              <a:rPr lang="el-GR" sz="2200" dirty="0"/>
              <a:t>δακτύλιος μπορεί να </a:t>
            </a:r>
            <a:r>
              <a:rPr lang="el-GR" sz="2200" dirty="0" smtClean="0"/>
              <a:t>ισορροπήσει σε κάποιον απο αυτούς</a:t>
            </a:r>
          </a:p>
          <a:p>
            <a:r>
              <a:rPr lang="el-GR" sz="2200" dirty="0" smtClean="0"/>
              <a:t>Κατά </a:t>
            </a:r>
            <a:r>
              <a:rPr lang="el-GR" sz="2200" dirty="0"/>
              <a:t>τη σύνθεση </a:t>
            </a:r>
            <a:r>
              <a:rPr lang="el-GR" sz="2200" dirty="0" smtClean="0"/>
              <a:t>μπορούν σχεδιαστούν </a:t>
            </a:r>
            <a:r>
              <a:rPr lang="el-GR" sz="2200" dirty="0"/>
              <a:t>σταθμοί και η κίνηση του μακροκυκλικού να ενεργοποιείται ή και να απενεργοποιείται υπό την επίδραση κάποιου εξωτερικού ερεθίσματος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pPr marL="137160" indent="0">
              <a:buNone/>
            </a:pPr>
            <a:endParaRPr lang="el-GR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5025"/>
            <a:ext cx="5616624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 flipH="1">
            <a:off x="2555776" y="626867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On             </a:t>
            </a:r>
            <a:r>
              <a:rPr lang="en-US" dirty="0" smtClean="0">
                <a:sym typeface="Wingdings" pitchFamily="2" charset="2"/>
              </a:rPr>
              <a:t>                     Off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232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Μοριακοί διακόπτες με επίδραση ηλεκτρικού ρεύματος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200" dirty="0" smtClean="0"/>
              <a:t>Με </a:t>
            </a:r>
            <a:r>
              <a:rPr lang="el-GR" sz="2200" dirty="0"/>
              <a:t>οξείδωση ή αναγωγή της </a:t>
            </a:r>
            <a:r>
              <a:rPr lang="el-GR" sz="2200" dirty="0" smtClean="0"/>
              <a:t>ροταξάνης, το μακροκυκλικό μόριο εγκαταλείπει </a:t>
            </a:r>
            <a:r>
              <a:rPr lang="el-GR" sz="2200" dirty="0"/>
              <a:t>την τρέχουσα θέση του και μεταβαίνει στη νέα θέση που είναι θερμοδυναμικά πιο σταθερή</a:t>
            </a:r>
            <a:r>
              <a:rPr lang="el-GR" sz="2200" dirty="0" smtClean="0"/>
              <a:t>.</a:t>
            </a:r>
          </a:p>
          <a:p>
            <a:r>
              <a:rPr lang="el-GR" sz="2200" dirty="0"/>
              <a:t>Ετσι αν συνδεθεί το ροταξάνιο με καλώδιο μοριακών </a:t>
            </a:r>
            <a:r>
              <a:rPr lang="el-GR" sz="2200" dirty="0" smtClean="0"/>
              <a:t>διαστάσεων,  </a:t>
            </a:r>
            <a:r>
              <a:rPr lang="el-GR" sz="2200" dirty="0"/>
              <a:t>με την τάση που θα ορίσουμε οδηγούμε και το μακροκυκλικο σε αλλαγή  θέσης.</a:t>
            </a:r>
          </a:p>
          <a:p>
            <a:endParaRPr lang="el-GR" sz="2200" dirty="0"/>
          </a:p>
          <a:p>
            <a:endParaRPr lang="el-GR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96" y="3789040"/>
            <a:ext cx="5780355" cy="2568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6313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Μοριακοί διακόπτες σε ηλεκτρονικά κυκλώματα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352928" cy="446453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l-GR" sz="2200" dirty="0"/>
              <a:t>Έ</a:t>
            </a:r>
            <a:r>
              <a:rPr lang="el-GR" sz="2200" dirty="0" smtClean="0"/>
              <a:t>χει αναφερθεί η κατασκευή </a:t>
            </a:r>
            <a:r>
              <a:rPr lang="el-GR" sz="2200" dirty="0"/>
              <a:t>υμενίων, μοριακών μηχανών τύπου ροταξανίων πάνω σε στερεές </a:t>
            </a:r>
            <a:r>
              <a:rPr lang="el-GR" sz="2200" dirty="0" smtClean="0"/>
              <a:t>επιφάνειες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6459835" cy="3428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51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5688632" cy="5904696"/>
          </a:xfrm>
        </p:spPr>
        <p:txBody>
          <a:bodyPr>
            <a:normAutofit lnSpcReduction="10000"/>
          </a:bodyPr>
          <a:lstStyle/>
          <a:p>
            <a:r>
              <a:rPr lang="el-GR" sz="2200" dirty="0"/>
              <a:t>παράδειγμα 2-ροταξάνιο που αποτελείται απο </a:t>
            </a:r>
            <a:r>
              <a:rPr lang="en-US" sz="2200" dirty="0"/>
              <a:t>TTF </a:t>
            </a:r>
            <a:r>
              <a:rPr lang="el-GR" sz="2200" dirty="0"/>
              <a:t>και </a:t>
            </a:r>
            <a:r>
              <a:rPr lang="en-US" sz="2200" dirty="0"/>
              <a:t>DNP </a:t>
            </a:r>
            <a:r>
              <a:rPr lang="el-GR" sz="2200" dirty="0"/>
              <a:t>στο γραμμικό μόριο.</a:t>
            </a:r>
          </a:p>
          <a:p>
            <a:r>
              <a:rPr lang="el-GR" sz="2200" dirty="0" smtClean="0"/>
              <a:t>Εναποτίθεται </a:t>
            </a:r>
            <a:r>
              <a:rPr lang="el-GR" sz="2200" dirty="0"/>
              <a:t>πάνω σε ενα </a:t>
            </a:r>
            <a:r>
              <a:rPr lang="el-GR" sz="2200" dirty="0" smtClean="0"/>
              <a:t>ηλεκτρόδιο όπου </a:t>
            </a:r>
            <a:r>
              <a:rPr lang="el-GR" sz="2200" dirty="0"/>
              <a:t>η συσταση του </a:t>
            </a:r>
            <a:r>
              <a:rPr lang="el-GR" sz="2200" dirty="0" smtClean="0"/>
              <a:t>υποστρώματος </a:t>
            </a:r>
            <a:r>
              <a:rPr lang="el-GR" sz="2200" dirty="0"/>
              <a:t>αποτελέιται απο πολυ πυρίτιο</a:t>
            </a:r>
          </a:p>
          <a:p>
            <a:r>
              <a:rPr lang="el-GR" sz="2200" dirty="0"/>
              <a:t>Το 2-ροταξάνιο αποτέθηκε σε πολλές παρ/λες γραμμές πάνω στο πολυ- </a:t>
            </a:r>
            <a:r>
              <a:rPr lang="en-US" sz="2200" dirty="0"/>
              <a:t>Si</a:t>
            </a:r>
            <a:r>
              <a:rPr lang="el-GR" sz="2200" dirty="0"/>
              <a:t>, λόγω της αντίδρασης των μεθοξύ ομάδων των ροταξανίων με το υπόστρωμα πυριτιου. </a:t>
            </a:r>
          </a:p>
          <a:p>
            <a:r>
              <a:rPr lang="el-GR" sz="2200" dirty="0"/>
              <a:t>Επειτα μια δευτερη σειρα ηλεκτροδίων(απο </a:t>
            </a:r>
            <a:r>
              <a:rPr lang="en-US" sz="2200" dirty="0"/>
              <a:t>Ti</a:t>
            </a:r>
            <a:r>
              <a:rPr lang="el-GR" sz="2200" dirty="0"/>
              <a:t>) αποτεθηκε πανω στα ροταξάνια. </a:t>
            </a:r>
          </a:p>
          <a:p>
            <a:r>
              <a:rPr lang="el-GR" sz="2200" dirty="0"/>
              <a:t>εγινε προσθηκη ενος παχιού στρωματος αλουμινίου και ετσι δημιουργήθηκαν αγωγιμα ηλεκτρόδια ροταξανίων  μερικών </a:t>
            </a:r>
            <a:r>
              <a:rPr lang="el-GR" sz="2200" dirty="0" smtClean="0"/>
              <a:t>μικρομέτρων</a:t>
            </a:r>
          </a:p>
          <a:p>
            <a:r>
              <a:rPr lang="el-GR" sz="2200" dirty="0"/>
              <a:t>Τα μόρια αυτά είναι βέλτιστα για τη χρήση τους σε μνήμες </a:t>
            </a:r>
            <a:r>
              <a:rPr lang="en-US" sz="2200" dirty="0"/>
              <a:t>Random Access Memory</a:t>
            </a:r>
            <a:r>
              <a:rPr lang="el-GR" sz="2200" dirty="0"/>
              <a:t>, </a:t>
            </a:r>
            <a:r>
              <a:rPr lang="en-US" sz="2200" dirty="0"/>
              <a:t>RAM</a:t>
            </a:r>
            <a:endParaRPr lang="el-GR" sz="2200" dirty="0"/>
          </a:p>
          <a:p>
            <a:endParaRPr lang="el-GR" sz="2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2880320" cy="3483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230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effectLst/>
              </a:rPr>
              <a:t>Επίδραση </a:t>
            </a:r>
            <a:r>
              <a:rPr lang="el-GR" dirty="0" smtClean="0">
                <a:effectLst/>
              </a:rPr>
              <a:t>ακτινοβολίας  στους μοριακούς διακόπτες </a:t>
            </a:r>
            <a:r>
              <a:rPr lang="el-GR" dirty="0">
                <a:effectLst/>
              </a:rPr>
              <a:t/>
            </a:r>
            <a:br>
              <a:rPr lang="el-GR" dirty="0">
                <a:effectLst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200" dirty="0"/>
              <a:t>Έ</a:t>
            </a:r>
            <a:r>
              <a:rPr lang="el-GR" sz="2200" dirty="0" smtClean="0"/>
              <a:t>νας </a:t>
            </a:r>
            <a:r>
              <a:rPr lang="el-GR" sz="2200" dirty="0"/>
              <a:t>απο τους πιο διαδεδομένους τρόπους για να λειτουργήσει ένας μοριακός διακόπτης είναι με τη χρήση ακτινοβολίας </a:t>
            </a:r>
            <a:r>
              <a:rPr lang="el-GR" dirty="0" smtClean="0"/>
              <a:t>.</a:t>
            </a:r>
          </a:p>
          <a:p>
            <a:r>
              <a:rPr lang="el-GR" sz="2200" dirty="0"/>
              <a:t>Στα πρώτα πειράματα ως πηγή διέγερσης χρησιμοποιηθηκε το φως </a:t>
            </a:r>
            <a:endParaRPr lang="el-GR" sz="2200" dirty="0" smtClean="0"/>
          </a:p>
          <a:p>
            <a:r>
              <a:rPr lang="el-GR" sz="2200" dirty="0"/>
              <a:t>Ένα απο τα πλεονεκτήματα χρήσης φωτοενεργοποίησης  είναι οτι το ερέθισμα μπορεί να εφαρμοστεί χωρις την ανάγκη φυσικής επαφής με το δείγμα. </a:t>
            </a:r>
            <a:endParaRPr lang="el-GR" sz="2400" dirty="0"/>
          </a:p>
          <a:p>
            <a:r>
              <a:rPr lang="el-GR" sz="2200" dirty="0"/>
              <a:t>Αμεσος χρόνος αποκρισης </a:t>
            </a:r>
            <a:r>
              <a:rPr lang="el-GR" sz="2200" dirty="0" smtClean="0"/>
              <a:t>διέγερσης του </a:t>
            </a:r>
            <a:r>
              <a:rPr lang="el-GR" sz="2200" dirty="0"/>
              <a:t>συστήματος με το </a:t>
            </a:r>
            <a:r>
              <a:rPr lang="el-GR" sz="2200" dirty="0" smtClean="0"/>
              <a:t>φως.</a:t>
            </a:r>
          </a:p>
          <a:p>
            <a:r>
              <a:rPr lang="el-GR" sz="2200" dirty="0" smtClean="0"/>
              <a:t>Με την επιδραση φωτος  μεταβάλλουν τη δομή τους , δίνοντα φωτοισομερη</a:t>
            </a:r>
            <a:r>
              <a:rPr lang="el-GR" sz="2400" dirty="0" smtClean="0"/>
              <a:t>.</a:t>
            </a:r>
          </a:p>
          <a:p>
            <a:pPr marL="137160" indent="0">
              <a:buNone/>
            </a:pPr>
            <a:endParaRPr lang="el-GR" sz="2200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4733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Delivery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709160"/>
          </a:xfrm>
        </p:spPr>
        <p:txBody>
          <a:bodyPr>
            <a:normAutofit fontScale="92500" lnSpcReduction="10000"/>
          </a:bodyPr>
          <a:lstStyle/>
          <a:p>
            <a:r>
              <a:rPr lang="el-GR" sz="2200" dirty="0" smtClean="0"/>
              <a:t>Οι ροτοξάνες και οι ψευδοροταξάνες προσελκύουν τις έρευνες για </a:t>
            </a:r>
            <a:r>
              <a:rPr lang="en-US" sz="2200" dirty="0" smtClean="0"/>
              <a:t>drug anticancer delivery</a:t>
            </a:r>
          </a:p>
          <a:p>
            <a:r>
              <a:rPr lang="en-US" sz="2400" dirty="0"/>
              <a:t>M</a:t>
            </a:r>
            <a:r>
              <a:rPr lang="el-GR" sz="2400" dirty="0" smtClean="0"/>
              <a:t>ε </a:t>
            </a:r>
            <a:r>
              <a:rPr lang="el-GR" sz="2400" dirty="0"/>
              <a:t>απώταιρο σκοπό την βελτίωση της χημειοθεραπείας του καρκίνου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l-GR" sz="2200" dirty="0" smtClean="0"/>
              <a:t>Σχεδιαστηκε </a:t>
            </a:r>
            <a:r>
              <a:rPr lang="el-GR" sz="2200" dirty="0"/>
              <a:t>μοριακή συσκευή </a:t>
            </a:r>
            <a:r>
              <a:rPr lang="el-GR" sz="2200" dirty="0" smtClean="0"/>
              <a:t>με </a:t>
            </a:r>
            <a:r>
              <a:rPr lang="en-US" sz="2200" dirty="0" smtClean="0"/>
              <a:t>enzyme</a:t>
            </a:r>
            <a:r>
              <a:rPr lang="el-GR" sz="2200" dirty="0"/>
              <a:t>-</a:t>
            </a:r>
            <a:r>
              <a:rPr lang="en-US" sz="2200" dirty="0"/>
              <a:t>sensitive</a:t>
            </a:r>
            <a:r>
              <a:rPr lang="el-GR" sz="2200" dirty="0"/>
              <a:t> [2]</a:t>
            </a:r>
            <a:r>
              <a:rPr lang="en-US" sz="2200" dirty="0" err="1"/>
              <a:t>rotaxane</a:t>
            </a:r>
            <a:r>
              <a:rPr lang="en-US" sz="2200" dirty="0"/>
              <a:t> </a:t>
            </a:r>
            <a:r>
              <a:rPr lang="el-GR" sz="2200" dirty="0"/>
              <a:t>για να απελευεθρώνει αντικαρκινικό φάρμακο εντός των κυττάρικών όγκων</a:t>
            </a:r>
            <a:r>
              <a:rPr lang="el-GR" sz="2200" dirty="0" smtClean="0"/>
              <a:t>.</a:t>
            </a:r>
          </a:p>
          <a:p>
            <a:r>
              <a:rPr lang="el-GR" sz="2200" dirty="0"/>
              <a:t>Π</a:t>
            </a:r>
            <a:r>
              <a:rPr lang="el-GR" sz="2200" dirty="0" smtClean="0"/>
              <a:t>εριλαμβάνει </a:t>
            </a:r>
            <a:r>
              <a:rPr lang="el-GR" sz="2200" dirty="0"/>
              <a:t>ένα προστατευτικό δακτύλιο που αποτρέπει την πρόωρη απελευθέρωση του φαρμάκου στο πλάσμα</a:t>
            </a:r>
            <a:r>
              <a:rPr lang="el-GR" sz="2200" dirty="0" smtClean="0"/>
              <a:t>.</a:t>
            </a:r>
          </a:p>
          <a:p>
            <a:r>
              <a:rPr lang="el-GR" sz="2200" dirty="0"/>
              <a:t>Α</a:t>
            </a:r>
            <a:r>
              <a:rPr lang="el-GR" sz="2200" dirty="0" smtClean="0"/>
              <a:t>πό </a:t>
            </a:r>
            <a:r>
              <a:rPr lang="el-GR" sz="2200" dirty="0"/>
              <a:t>τη στιγμή που βρίσκεται στο εσωτερικό των καρκινικών κυττάρων </a:t>
            </a:r>
            <a:r>
              <a:rPr lang="el-GR" sz="2200" dirty="0" smtClean="0"/>
              <a:t>το μοριακό σύστημα απελευθερώνει το φαρμάκο </a:t>
            </a:r>
            <a:r>
              <a:rPr lang="el-GR" sz="2200" dirty="0"/>
              <a:t>μέσω της ελεγχόμενης αποσυναρμολόγηση των συστατικών που συμπλέκονται μηχανικά</a:t>
            </a:r>
            <a:r>
              <a:rPr lang="el-GR" sz="2400" dirty="0"/>
              <a:t>. </a:t>
            </a:r>
            <a:endParaRPr lang="el-GR" sz="2400" dirty="0" smtClean="0"/>
          </a:p>
          <a:p>
            <a:r>
              <a:rPr lang="el-GR" sz="2400" dirty="0" smtClean="0"/>
              <a:t> </a:t>
            </a:r>
            <a:r>
              <a:rPr lang="el-GR" sz="2200" dirty="0" smtClean="0"/>
              <a:t>Η αποσυναρμολόγηση ενεργοποιείται απο  2 ένζυμα (γαλακτοσιδάση και εστεράση)</a:t>
            </a:r>
            <a:endParaRPr lang="el-GR" sz="2200" dirty="0"/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442665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ug delivery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48883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797152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Στην ροή του αίματος το μοριακό σύστημα δεν απελευθερώνει το φάρμακο. Μολις βρεθεί στο καρκινικό κύτταρο ενεργοποιείται η ΄΄σκανδάλη-γαλακτοζίτης ΄΄απο τη β-γαλακτοσιδάση. Ακολουθείται απο μια σειρά αυθόρμητων αντιδράσεων που οδηγεί στο άνοιγμα του δακτυλίου. Έτσι  γίνεται προσιτή απο εστεράσες που απελευθερώνουν το φάρμακο.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8760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:\drug deliver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7056784" cy="2881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827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el-GR" dirty="0" smtClean="0"/>
              <a:t>Βιλιογραφία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 fontScale="92500" lnSpcReduction="10000"/>
          </a:bodyPr>
          <a:lstStyle/>
          <a:p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A mechanically interlocked molecular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systemprogrammed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for the delivery of an anticancer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drug†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Romain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Barat,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Thibaut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Legigan,Isabelle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Tranoy-Opalinski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Brigitte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Renoux,Elodie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P´eraudeau,Jonathan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Clarhaut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Pauline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Poinot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Antony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Fernandes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Template-directed synthesis of donor/acceptor[2]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catenanes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and [2]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rotaxanes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Kirsten E. Griffiths and J. Fraser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Stoddart</a:t>
            </a:r>
            <a:r>
              <a:rPr lang="en-US" sz="2200" dirty="0" smtClean="0"/>
              <a:t>‡</a:t>
            </a:r>
          </a:p>
          <a:p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Clicked Interlocked Molecules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Ivan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Aprahamian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Ognjen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 ˇ . Miljanic´,1 William R.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Dichtel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Kyosuke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Isoda,Takuma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Yasuda,3 Takashi Kato,3 and J. Fraser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Stoddart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Σύνθεση και μελέτη φωτοχρωμικών ιδιοτήτων ροταξανιων μεταξύ κυκλοδεξτρινών και υποκατεστημενων αζωβενζολίων,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Ιωαννα Β. Δεληγκιοζη Διδακτορική διατριβή 2012, Εθνικό Μετσόβιο Πολυτεχνειο</a:t>
            </a:r>
          </a:p>
          <a:p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Περι μιας μεθόδου συνθέσεως κατενανίων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Ιωαννα Πανδη-Αγαθοκλη Διδακτορική διατριβή 1972 Εθνικό Μετσόβιο Πολυτεχνειο</a:t>
            </a:r>
          </a:p>
          <a:p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Catenanes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rotaxanes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and knots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by Gottfried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Schill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organic chemistry academic press New York –London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www.org-chem.org/yuuki/catenane/catenane_en.html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400" i="1" dirty="0"/>
          </a:p>
        </p:txBody>
      </p:sp>
    </p:spTree>
    <p:extLst>
      <p:ext uri="{BB962C8B-B14F-4D97-AF65-F5344CB8AC3E}">
        <p14:creationId xmlns:p14="http://schemas.microsoft.com/office/powerpoint/2010/main" val="3224097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2088232"/>
          </a:xfrm>
        </p:spPr>
        <p:txBody>
          <a:bodyPr/>
          <a:lstStyle/>
          <a:p>
            <a:pPr marL="137160" indent="0" algn="ctr">
              <a:buNone/>
            </a:pPr>
            <a:r>
              <a:rPr lang="el-GR" dirty="0" smtClean="0"/>
              <a:t>Σας ευχαριστώ πολυ!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865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l-GR" dirty="0" smtClean="0"/>
              <a:t>ισαγωγή στα κατενάνια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u="sng" dirty="0" err="1" smtClean="0"/>
              <a:t>Catenane</a:t>
            </a:r>
            <a:r>
              <a:rPr lang="en-US" sz="2200" b="1" u="sng" dirty="0" err="1"/>
              <a:t>s</a:t>
            </a:r>
            <a:r>
              <a:rPr lang="en-US" sz="2200" b="1" u="sng" dirty="0" smtClean="0"/>
              <a:t>: </a:t>
            </a:r>
            <a:endParaRPr lang="el-GR" sz="2200" b="1" u="sng" dirty="0" smtClean="0"/>
          </a:p>
          <a:p>
            <a:r>
              <a:rPr lang="el-GR" sz="2200" dirty="0" smtClean="0"/>
              <a:t>αποτελούνται απο 2 ή περισσότερα μακροκλυκλικά μόρια </a:t>
            </a:r>
          </a:p>
          <a:p>
            <a:r>
              <a:rPr lang="el-GR" sz="2200" dirty="0" smtClean="0"/>
              <a:t>το ονομά τους προέρχεται απο τη λατινική λέξη </a:t>
            </a:r>
            <a:r>
              <a:rPr lang="en-US" sz="2200" b="1" i="1" dirty="0" smtClean="0"/>
              <a:t>catena </a:t>
            </a:r>
            <a:r>
              <a:rPr lang="el-GR" sz="2200" b="1" i="1" dirty="0" smtClean="0"/>
              <a:t>,</a:t>
            </a:r>
            <a:r>
              <a:rPr lang="el-GR" sz="2200" dirty="0" smtClean="0"/>
              <a:t> που σημαίνει καδένα</a:t>
            </a:r>
          </a:p>
          <a:p>
            <a:r>
              <a:rPr lang="el-GR" sz="2200" dirty="0" smtClean="0"/>
              <a:t>[</a:t>
            </a:r>
            <a:r>
              <a:rPr lang="en-US" sz="2200" dirty="0" smtClean="0"/>
              <a:t>n]-</a:t>
            </a:r>
            <a:r>
              <a:rPr lang="en-US" sz="2200" dirty="0" err="1" smtClean="0"/>
              <a:t>catenane</a:t>
            </a:r>
            <a:r>
              <a:rPr lang="en-US" sz="2200" dirty="0" smtClean="0"/>
              <a:t>, </a:t>
            </a:r>
            <a:r>
              <a:rPr lang="el-GR" sz="2200" dirty="0" smtClean="0"/>
              <a:t>είναι ένα μόριο που αποτελείται απο </a:t>
            </a:r>
            <a:r>
              <a:rPr lang="en-US" sz="2200" dirty="0" smtClean="0"/>
              <a:t>n </a:t>
            </a:r>
            <a:r>
              <a:rPr lang="el-GR" sz="2200" dirty="0" smtClean="0"/>
              <a:t>μακροκυκλικά μόρια.</a:t>
            </a:r>
          </a:p>
          <a:p>
            <a:pPr marL="0" indent="0">
              <a:buNone/>
            </a:pPr>
            <a:r>
              <a:rPr lang="en-US" sz="2200" b="1" u="sng" dirty="0" err="1" smtClean="0"/>
              <a:t>Rotaxanes</a:t>
            </a:r>
            <a:r>
              <a:rPr lang="en-US" sz="2200" b="1" u="sng" dirty="0" smtClean="0"/>
              <a:t> :</a:t>
            </a:r>
            <a:endParaRPr lang="el-GR" sz="2200" b="1" u="sng" dirty="0" smtClean="0"/>
          </a:p>
          <a:p>
            <a:r>
              <a:rPr lang="el-GR" sz="2200" dirty="0" smtClean="0"/>
              <a:t>Αποτελούνται απο 1 ή περισσότερα μακροκυκλικά  μόρια, 1 ή περισσότερα γραμμικά μόρια</a:t>
            </a:r>
            <a:r>
              <a:rPr lang="en-US" sz="2200" dirty="0" smtClean="0"/>
              <a:t> </a:t>
            </a:r>
            <a:r>
              <a:rPr lang="el-GR" sz="2200" dirty="0" smtClean="0"/>
              <a:t>και απο ογκώδεις υποκαταστάτες </a:t>
            </a:r>
            <a:r>
              <a:rPr lang="en-US" sz="2200" i="1" dirty="0" smtClean="0"/>
              <a:t>stoppers</a:t>
            </a:r>
          </a:p>
          <a:p>
            <a:r>
              <a:rPr lang="el-GR" sz="2200" dirty="0" smtClean="0"/>
              <a:t>Οι </a:t>
            </a:r>
            <a:r>
              <a:rPr lang="en-US" sz="2200" dirty="0" smtClean="0"/>
              <a:t>stoppers </a:t>
            </a:r>
            <a:r>
              <a:rPr lang="el-GR" sz="2200" dirty="0" smtClean="0"/>
              <a:t>έχουν ως σκοπό να εμποδίζουν το κυκλικό μόριο να διολισθήσει απο το γραμμικό</a:t>
            </a:r>
          </a:p>
          <a:p>
            <a:r>
              <a:rPr lang="el-GR" sz="2200" dirty="0" smtClean="0"/>
              <a:t>[</a:t>
            </a:r>
            <a:r>
              <a:rPr lang="en-US" sz="2200" dirty="0" smtClean="0"/>
              <a:t>n]-</a:t>
            </a:r>
            <a:r>
              <a:rPr lang="en-US" sz="2200" dirty="0" err="1" smtClean="0"/>
              <a:t>rotaxane</a:t>
            </a:r>
            <a:r>
              <a:rPr lang="el-GR" sz="2200" dirty="0" smtClean="0"/>
              <a:t>,είναι ένα μόριο το οποίο αποτελείται απο ένα γραμμικό μόριο με ογκώδεις υποκαταστάτες </a:t>
            </a:r>
            <a:r>
              <a:rPr lang="el-GR" sz="2200" i="1" dirty="0" smtClean="0"/>
              <a:t>΄΄</a:t>
            </a:r>
            <a:r>
              <a:rPr lang="en-US" sz="2200" i="1" dirty="0" smtClean="0"/>
              <a:t>dumbbell</a:t>
            </a:r>
            <a:r>
              <a:rPr lang="el-GR" sz="2200" i="1" dirty="0" smtClean="0"/>
              <a:t>΄΄ </a:t>
            </a:r>
            <a:r>
              <a:rPr lang="el-GR" sz="2200" dirty="0" smtClean="0"/>
              <a:t> και </a:t>
            </a:r>
            <a:r>
              <a:rPr lang="en-US" sz="2200" dirty="0" smtClean="0"/>
              <a:t>n-</a:t>
            </a:r>
            <a:r>
              <a:rPr lang="el-GR" sz="2200" dirty="0" smtClean="0"/>
              <a:t>1 μακροκυκλικά συστήματα</a:t>
            </a:r>
          </a:p>
        </p:txBody>
      </p:sp>
    </p:spTree>
    <p:extLst>
      <p:ext uri="{BB962C8B-B14F-4D97-AF65-F5344CB8AC3E}">
        <p14:creationId xmlns:p14="http://schemas.microsoft.com/office/powerpoint/2010/main" val="24186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Ιστορία.....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70912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Wasserman 1960 :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200" baseline="30000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 σύνθεση  [2]-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catenane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 χρησιμοποιώντας στατιστική μέθοδο. Απόδοση 0,01%</a:t>
            </a:r>
          </a:p>
          <a:p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Luttringhaus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Schill</a:t>
            </a:r>
            <a:r>
              <a:rPr lang="el-GR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1964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χρησιμοποίησαν στερικό έλεγχο για να φτιάξουν κατευθυντικούς ομοιοπολικους δεσμούς. Για να αποτρέψουν κυκλοποίηση μακρομορίου εκτος δακτυλίου που αποτελεί πρόβλημα της στατιστικής μεθόδου.Το επιθυμητο [2]-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catenane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σχηματίστηκε αφού έσπασαν τους κατευθυντικούς ομοιοπολικούς , ωστε οι 2 δκατύλιοι να μην είναι πλεον συνδεδεμένοι.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Harrison and Harrison</a:t>
            </a:r>
            <a:r>
              <a:rPr lang="el-GR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1967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200" baseline="30000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 ολοκληρωμένη σύνθεση ροταξανίου με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απλή στατιστική μέθοδο αλλα με απόδοση 6%.</a:t>
            </a:r>
          </a:p>
          <a:p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Sauvage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b="1" dirty="0">
                <a:latin typeface="Times New Roman" pitchFamily="18" charset="0"/>
                <a:cs typeface="Times New Roman" pitchFamily="18" charset="0"/>
              </a:rPr>
              <a:t>και οι συνεργάτες του 1983: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200" baseline="30000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 σύνθεση με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template-directed synthetic method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.Λιγότερα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steps</a:t>
            </a:r>
            <a:endParaRPr lang="el-GR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157192"/>
            <a:ext cx="8640960" cy="5040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900" dirty="0" smtClean="0"/>
              <a:t>A. Statistic method       </a:t>
            </a:r>
            <a:r>
              <a:rPr lang="en-US" sz="1900" dirty="0" err="1" smtClean="0"/>
              <a:t>B.directed</a:t>
            </a:r>
            <a:r>
              <a:rPr lang="el-GR" sz="1900" dirty="0" smtClean="0"/>
              <a:t>– </a:t>
            </a:r>
            <a:r>
              <a:rPr lang="en-US" sz="1900" dirty="0"/>
              <a:t>synthetic </a:t>
            </a:r>
            <a:r>
              <a:rPr lang="en-US" sz="1900" dirty="0" smtClean="0"/>
              <a:t>method    </a:t>
            </a:r>
            <a:r>
              <a:rPr lang="en-US" sz="1900" dirty="0" err="1" smtClean="0"/>
              <a:t>C.template</a:t>
            </a:r>
            <a:r>
              <a:rPr lang="el-GR" sz="1900" dirty="0"/>
              <a:t>- </a:t>
            </a:r>
            <a:r>
              <a:rPr lang="en-US" sz="1900" dirty="0"/>
              <a:t>directed synthetic </a:t>
            </a:r>
            <a:r>
              <a:rPr lang="en-US" sz="1900" dirty="0" smtClean="0"/>
              <a:t> method</a:t>
            </a:r>
            <a:endParaRPr lang="el-GR" sz="1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669674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Συνθεση....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r>
              <a:rPr lang="el-GR" sz="2200" dirty="0" smtClean="0"/>
              <a:t>Τα κατενάνια και οι ροταξάνες προέρχονται απο ένα κοινό ενδιάμεσο τις ψευδοροταξάνες . Ενα υπερμοριακό είδος  </a:t>
            </a:r>
            <a:r>
              <a:rPr lang="el-GR" sz="2200" dirty="0"/>
              <a:t>μορίου, το οποίο είναι σαν νήμα, περικυκλωμένο με ένα ή περισσότερα μακροκυκλικά μορια</a:t>
            </a:r>
            <a:r>
              <a:rPr lang="el-GR" sz="2200" dirty="0" smtClean="0"/>
              <a:t>.</a:t>
            </a:r>
          </a:p>
          <a:p>
            <a:r>
              <a:rPr lang="el-GR" sz="2400" dirty="0" smtClean="0"/>
              <a:t>Στα ψευδοροταξάνια δεν </a:t>
            </a:r>
            <a:r>
              <a:rPr lang="el-GR" sz="2400" dirty="0"/>
              <a:t>σχηματίζονται πραγματικοί δεσμοί μεταξύ των μορίων</a:t>
            </a:r>
            <a:r>
              <a:rPr lang="el-GR" sz="2400" dirty="0" smtClean="0"/>
              <a:t>.</a:t>
            </a:r>
          </a:p>
          <a:p>
            <a:r>
              <a:rPr lang="el-GR" sz="2400" dirty="0"/>
              <a:t>Η σταθερότητα των συμπλόκων αυτών οφείλεται σε :</a:t>
            </a: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Δυνάμεις </a:t>
            </a:r>
            <a:r>
              <a:rPr lang="en-US" sz="2400" dirty="0"/>
              <a:t>Van der Waals</a:t>
            </a:r>
            <a:endParaRPr lang="el-GR" sz="2400" dirty="0"/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Υδρόφοβες αλληλεπιδράσεις </a:t>
            </a: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Δεσμούς υδρογόνου</a:t>
            </a: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Αλληλεπιδράσεις τύπου δοτη-δέκτη</a:t>
            </a: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Δεσμοί Συναρμογής Ιόντων μετάλλων με τα μακροκυκλικά μόρια</a:t>
            </a:r>
          </a:p>
          <a:p>
            <a:pPr marL="0" indent="0">
              <a:buNone/>
            </a:pPr>
            <a:endParaRPr lang="el-GR" sz="2400" dirty="0"/>
          </a:p>
          <a:p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35556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Αλληλεπιδρασεις </a:t>
            </a:r>
            <a:r>
              <a:rPr lang="en-US" b="1" dirty="0"/>
              <a:t>Van der </a:t>
            </a:r>
            <a:r>
              <a:rPr lang="en-US" b="1" dirty="0" smtClean="0"/>
              <a:t>Walls</a:t>
            </a:r>
            <a:r>
              <a:rPr lang="el-GR" b="1" dirty="0" smtClean="0"/>
              <a:t>...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6131024" cy="4785395"/>
          </a:xfrm>
        </p:spPr>
        <p:txBody>
          <a:bodyPr>
            <a:normAutofit fontScale="85000" lnSpcReduction="20000"/>
          </a:bodyPr>
          <a:lstStyle/>
          <a:p>
            <a:r>
              <a:rPr lang="el-GR" sz="2200" dirty="0"/>
              <a:t>Οι αλληλεπιδράσεις </a:t>
            </a:r>
            <a:r>
              <a:rPr lang="en-US" sz="2200" dirty="0"/>
              <a:t>Van der Walls </a:t>
            </a:r>
            <a:r>
              <a:rPr lang="el-GR" sz="2200" dirty="0"/>
              <a:t>είναι μια  κατηγορία μη </a:t>
            </a:r>
            <a:r>
              <a:rPr lang="el-GR" sz="2200" dirty="0" smtClean="0"/>
              <a:t>ειδικών </a:t>
            </a:r>
            <a:r>
              <a:rPr lang="el-GR" sz="2200" dirty="0"/>
              <a:t>δυνάμεων και δημιουργούνται όταν 2 άτομα βρεθούν σε κοντινή απόσταση 3-4 </a:t>
            </a:r>
            <a:r>
              <a:rPr lang="en-US" sz="2200" dirty="0"/>
              <a:t>Angstrom</a:t>
            </a:r>
            <a:r>
              <a:rPr lang="el-GR" sz="2200" dirty="0"/>
              <a:t> </a:t>
            </a:r>
            <a:r>
              <a:rPr lang="el-GR" sz="2200" dirty="0" smtClean="0"/>
              <a:t>.</a:t>
            </a:r>
          </a:p>
          <a:p>
            <a:r>
              <a:rPr lang="el-GR" sz="2200" dirty="0" smtClean="0"/>
              <a:t>Παρα το ότι είναι ασθενείς δεν είναι λιγότερο σημαντικές για τα σύμπλοκα έγκλισης</a:t>
            </a:r>
          </a:p>
          <a:p>
            <a:r>
              <a:rPr lang="el-GR" sz="2200" dirty="0"/>
              <a:t>1 μονο δεσμός έχει πολύ μικρή σημασία, όταν όμως ενας μεγάλος αριθμός ατόμων ενός μορίου πλησιασει τα άτομα ενος άλλου μοριου , γινονται σημαντικές</a:t>
            </a:r>
            <a:r>
              <a:rPr lang="el-GR" sz="2200" dirty="0" smtClean="0"/>
              <a:t>.</a:t>
            </a:r>
          </a:p>
          <a:p>
            <a:r>
              <a:rPr lang="el-GR" sz="2200" dirty="0"/>
              <a:t>Μερικές φορές μέσω των αλληλεπιδράσεων </a:t>
            </a:r>
            <a:r>
              <a:rPr lang="en-US" sz="2200" dirty="0"/>
              <a:t>Van der Walls </a:t>
            </a:r>
            <a:r>
              <a:rPr lang="el-GR" sz="2200" dirty="0"/>
              <a:t>ασκούνται δυνάμεις που υποβοηθούν στη συμπλοκοπίηση των υδρόφοβων ομάδων </a:t>
            </a:r>
            <a:r>
              <a:rPr lang="el-GR" sz="2200" dirty="0" smtClean="0"/>
              <a:t>στην </a:t>
            </a:r>
            <a:r>
              <a:rPr lang="el-GR" sz="2200" dirty="0"/>
              <a:t>κοιλότητα της κυκλοδεξτρίνης. </a:t>
            </a:r>
            <a:endParaRPr lang="el-GR" sz="2200" dirty="0" smtClean="0"/>
          </a:p>
          <a:p>
            <a:r>
              <a:rPr lang="el-GR" sz="2200" dirty="0" smtClean="0"/>
              <a:t>Το </a:t>
            </a:r>
            <a:r>
              <a:rPr lang="el-GR" sz="2200" dirty="0"/>
              <a:t>γεγονός αυτό συμβάλει στο οτι μπορούν να σχηματίσουν σταθερά σύμπλοκα με τις </a:t>
            </a:r>
            <a:r>
              <a:rPr lang="el-GR" sz="2200" dirty="0" smtClean="0"/>
              <a:t>κυκλοδεξτρίνες</a:t>
            </a:r>
          </a:p>
          <a:p>
            <a:r>
              <a:rPr lang="el-GR" sz="2200" dirty="0" smtClean="0"/>
              <a:t>Ένα παράδειγμα αποτελεί το  [2]-</a:t>
            </a:r>
            <a:r>
              <a:rPr lang="en-US" sz="2200" dirty="0" err="1" smtClean="0"/>
              <a:t>catenane</a:t>
            </a:r>
            <a:r>
              <a:rPr lang="el-GR" sz="2200" dirty="0" smtClean="0"/>
              <a:t> , το οποίο έχει απόδοση 0,01%, για τον λόγο αυτό δεν παρουσιάζουν ιδιαίτερο ερευνητικό ενδιαφέρον  </a:t>
            </a:r>
            <a:endParaRPr lang="el-GR" sz="2200" dirty="0"/>
          </a:p>
          <a:p>
            <a:endParaRPr lang="el-GR" sz="2200" dirty="0" smtClean="0"/>
          </a:p>
          <a:p>
            <a:endParaRPr lang="el-GR" sz="2200" dirty="0"/>
          </a:p>
        </p:txBody>
      </p:sp>
      <p:pic>
        <p:nvPicPr>
          <p:cNvPr id="4100" name="Picture 4" descr="D:\catenan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96952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9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Υδροφοβες Αλληλεπιδράσεις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32" y="1196752"/>
            <a:ext cx="4840016" cy="5544616"/>
          </a:xfrm>
        </p:spPr>
        <p:txBody>
          <a:bodyPr>
            <a:normAutofit fontScale="92500" lnSpcReduction="10000"/>
          </a:bodyPr>
          <a:lstStyle/>
          <a:p>
            <a:r>
              <a:rPr lang="el-GR" sz="2200" dirty="0" smtClean="0"/>
              <a:t>Οι υδρόφοβες αλληλεπιδράσεις παιζουν σημαντικό ρολο στη συμπλοκοποίηση </a:t>
            </a:r>
            <a:r>
              <a:rPr lang="el-GR" dirty="0" smtClean="0"/>
              <a:t>.</a:t>
            </a:r>
          </a:p>
          <a:p>
            <a:r>
              <a:rPr lang="el-GR" sz="2200" dirty="0" smtClean="0"/>
              <a:t>Τα περισσότερα μελετημένα ροταξάνια στα οποία συναντώνται τετοιου είδους διαμοριακές αλληλεπιδράσεις είναι τα ροταξάνια τα οποία έχουν ως μακροκυκλικό μόρια α ή β-κυκλοδεξτρίνη</a:t>
            </a:r>
          </a:p>
          <a:p>
            <a:r>
              <a:rPr lang="el-GR" sz="2200" dirty="0" smtClean="0"/>
              <a:t>Αρχικά μέσω υδρόφοβων αλληλεπιδράσεων σχηματίζεται ψευδοροταξάνη </a:t>
            </a:r>
          </a:p>
          <a:p>
            <a:r>
              <a:rPr lang="el-GR" sz="2200" dirty="0" smtClean="0"/>
              <a:t>στη συνέχεια γίνεται προσθήκη συμπλόκου κοβαλτιού[</a:t>
            </a:r>
            <a:r>
              <a:rPr lang="en-US" sz="2200" dirty="0" err="1" smtClean="0"/>
              <a:t>CoCl</a:t>
            </a:r>
            <a:r>
              <a:rPr lang="el-GR" sz="2200" dirty="0" smtClean="0"/>
              <a:t>(</a:t>
            </a:r>
            <a:r>
              <a:rPr lang="en-US" sz="2200" dirty="0" smtClean="0"/>
              <a:t>en</a:t>
            </a:r>
            <a:r>
              <a:rPr lang="el-GR" sz="2200" dirty="0" smtClean="0"/>
              <a:t>)] </a:t>
            </a:r>
            <a:r>
              <a:rPr lang="en-US" sz="2200" dirty="0" smtClean="0"/>
              <a:t>en</a:t>
            </a:r>
            <a:r>
              <a:rPr lang="el-GR" sz="2200" dirty="0" smtClean="0"/>
              <a:t> = αιθυλενοδιαμίνη</a:t>
            </a:r>
            <a:r>
              <a:rPr lang="en-US" sz="2200" dirty="0" smtClean="0"/>
              <a:t>(stopper)</a:t>
            </a:r>
            <a:endParaRPr lang="el-GR" sz="2200" dirty="0" smtClean="0"/>
          </a:p>
          <a:p>
            <a:r>
              <a:rPr lang="el-GR" sz="2200" dirty="0" smtClean="0"/>
              <a:t>Στη περίπτωση αυτή το </a:t>
            </a:r>
            <a:r>
              <a:rPr lang="el-GR" sz="2200" dirty="0"/>
              <a:t>μόριο της κυκλοδεξτρίνης προτιμάει να βρίσκεται γύρω απο τις υδρόφοβες ομάδες</a:t>
            </a:r>
          </a:p>
          <a:p>
            <a:endParaRPr lang="el-GR" sz="2200" dirty="0" smtClean="0"/>
          </a:p>
          <a:p>
            <a:endParaRPr lang="el-GR" sz="2200" dirty="0" smtClean="0"/>
          </a:p>
          <a:p>
            <a:endParaRPr lang="el-GR" sz="2200" dirty="0" smtClean="0"/>
          </a:p>
          <a:p>
            <a:endParaRPr lang="el-GR" sz="2200" dirty="0" smtClean="0"/>
          </a:p>
          <a:p>
            <a:endParaRPr lang="el-GR" sz="2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1"/>
            <a:ext cx="3672408" cy="1655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99117"/>
            <a:ext cx="3960440" cy="1949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1417</TotalTime>
  <Words>2501</Words>
  <Application>Microsoft Office PowerPoint</Application>
  <PresentationFormat>On-screen Show (4:3)</PresentationFormat>
  <Paragraphs>186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Apex</vt:lpstr>
      <vt:lpstr>Mechanically Interlocked Molecular Systems</vt:lpstr>
      <vt:lpstr>Εισαγωγή στα κατενάνια</vt:lpstr>
      <vt:lpstr>PowerPoint Presentation</vt:lpstr>
      <vt:lpstr>Eισαγωγή στα κατενάνια</vt:lpstr>
      <vt:lpstr>Ιστορία.....</vt:lpstr>
      <vt:lpstr>PowerPoint Presentation</vt:lpstr>
      <vt:lpstr>Συνθεση....</vt:lpstr>
      <vt:lpstr>Αλληλεπιδρασεις Van der Walls... </vt:lpstr>
      <vt:lpstr>Υδροφοβες Αλληλεπιδράσεις </vt:lpstr>
      <vt:lpstr>Δεσμοί Υδρογόνου</vt:lpstr>
      <vt:lpstr>Αλληλεπίδραση δοτη-δέκτη</vt:lpstr>
      <vt:lpstr>Donor/acceptor pseudorotaxanes </vt:lpstr>
      <vt:lpstr>PowerPoint Presentation</vt:lpstr>
      <vt:lpstr>Donor /Acceptor [2]-catenanes </vt:lpstr>
      <vt:lpstr>Donor/Acceptos [2]-rotaxanes </vt:lpstr>
      <vt:lpstr>PowerPoint Presentation</vt:lpstr>
      <vt:lpstr>PowerPoint Presentation</vt:lpstr>
      <vt:lpstr>Δεσμοί Συναρμογής Ιόντων </vt:lpstr>
      <vt:lpstr>Μέθοδοι Συνθεσης ροταξανίων : </vt:lpstr>
      <vt:lpstr>PowerPoint Presentation</vt:lpstr>
      <vt:lpstr>PowerPoint Presentation</vt:lpstr>
      <vt:lpstr>PowerPoint Presentation</vt:lpstr>
      <vt:lpstr>PowerPoint Presentation</vt:lpstr>
      <vt:lpstr>Πρόσφατα..... </vt:lpstr>
      <vt:lpstr>Εφαρμογές </vt:lpstr>
      <vt:lpstr>Στην Νανοτεχνολογια ως μοριακές μηχανές</vt:lpstr>
      <vt:lpstr>Ροταξάνες ως μοριακοί διακόπτες</vt:lpstr>
      <vt:lpstr>PowerPoint Presentation</vt:lpstr>
      <vt:lpstr>PowerPoint Presentation</vt:lpstr>
      <vt:lpstr>PowerPoint Presentation</vt:lpstr>
      <vt:lpstr>Μοριακοί διακόπτες με επίδραση ηλεκτρικού ρεύματος </vt:lpstr>
      <vt:lpstr>Μοριακοί διακόπτες σε ηλεκτρονικά κυκλώματα</vt:lpstr>
      <vt:lpstr>PowerPoint Presentation</vt:lpstr>
      <vt:lpstr>Επίδραση ακτινοβολίας  στους μοριακούς διακόπτες  </vt:lpstr>
      <vt:lpstr>Drug Delivery</vt:lpstr>
      <vt:lpstr>PowerPoint Presentation</vt:lpstr>
      <vt:lpstr>PowerPoint Presentation</vt:lpstr>
      <vt:lpstr>Βιλιογραφία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VALINA</dc:creator>
  <cp:lastModifiedBy>VALINA</cp:lastModifiedBy>
  <cp:revision>75</cp:revision>
  <dcterms:created xsi:type="dcterms:W3CDTF">2015-04-20T15:34:05Z</dcterms:created>
  <dcterms:modified xsi:type="dcterms:W3CDTF">2015-05-06T07:33:52Z</dcterms:modified>
</cp:coreProperties>
</file>